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7" r:id="rId2"/>
  </p:sldMasterIdLst>
  <p:sldIdLst>
    <p:sldId id="256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79" r:id="rId16"/>
    <p:sldId id="280" r:id="rId17"/>
    <p:sldId id="278" r:id="rId18"/>
    <p:sldId id="281" r:id="rId19"/>
    <p:sldId id="282" r:id="rId20"/>
    <p:sldId id="283" r:id="rId21"/>
    <p:sldId id="285" r:id="rId22"/>
    <p:sldId id="284" r:id="rId23"/>
    <p:sldId id="288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60" r:id="rId36"/>
    <p:sldId id="261" r:id="rId37"/>
    <p:sldId id="262" r:id="rId38"/>
    <p:sldId id="263" r:id="rId39"/>
    <p:sldId id="264" r:id="rId40"/>
    <p:sldId id="265" r:id="rId4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102"/>
  </p:normalViewPr>
  <p:slideViewPr>
    <p:cSldViewPr snapToGrid="0" snapToObjects="1">
      <p:cViewPr varScale="1">
        <p:scale>
          <a:sx n="111" d="100"/>
          <a:sy n="111" d="100"/>
        </p:scale>
        <p:origin x="208" y="376"/>
      </p:cViewPr>
      <p:guideLst>
        <p:guide orient="horz" pos="218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5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7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3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C3FA-2CB1-A94F-A8D0-F64F60E5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F7ED-7FFA-5E44-8966-4EC0AAFF0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8" y="1030147"/>
            <a:ext cx="8543925" cy="5146816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 marL="1143000" indent="-228600">
              <a:buFont typeface="Wingdings" pitchFamily="2" charset="2"/>
              <a:buChar char="Ø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 marL="1600200" indent="-228600">
              <a:buFont typeface="Wingdings" pitchFamily="2" charset="2"/>
              <a:buChar char="ü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 marL="2057400" indent="-228600">
              <a:buFont typeface="Arial" panose="020B0604020202020204" pitchFamily="34" charset="0"/>
              <a:buChar char="•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7D003-E265-4D45-B424-5C28CCFD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1112-E60F-8E4D-8546-BAD97349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FC0B-AB6D-4942-BF8E-F1CE82AD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57EF-7BD1-634D-BA52-034B0ACC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56612-5C4E-EF4B-835B-38DACC10F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33FE-B6FE-024A-A68A-C93C4652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ECD9-BCA7-DF41-99BD-8B87D2C5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BE23-6D4C-DF43-AF1F-8A072E00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A34A-F440-7D41-9A70-6D63F475958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1038" y="1157468"/>
            <a:ext cx="4195762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B644F-7582-6A4D-B099-08C279EA28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29200" y="1157468"/>
            <a:ext cx="4195763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592B7-8919-9344-92AB-B1F05B93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C64DE-450C-3647-ADE6-E3AD3C38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40461-C075-D145-8D89-86448EE4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FC0713-0509-F542-AFDA-D1547B1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362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FEF0-437A-1A44-88E3-6B691018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B4F7-425A-394C-B36D-FEA2B51AB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ADB30-6577-2B47-A2A1-9DD4AF04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7EDAA-68D0-484D-88A6-8F8E57E23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55AEE-FA6B-6644-8668-65BF2DE84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A02A3-5F4B-E240-959E-0DCD1ABD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0015B-EB25-994F-8FB1-517CD7E3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5994-0051-FF42-A64B-B8738D71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0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15E-92CA-5C43-AEC8-FDFBAFC9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35CE9-1978-7949-B38B-8577F1D2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AB937-F9B9-5A47-88B8-E3452325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30BB6-A03E-9047-95E5-0DFD2BE8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6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EA62F-1450-0149-A5A0-43DEB787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11D0E-DA6D-9247-B9F3-FDCD2724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365F3-F8AF-4E4F-97D1-AE0068F0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0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B19F-BF10-2846-B52B-F0ADBCF4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AF44-0997-CD40-9D4B-68273613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23039-119F-2244-ACAC-53973EC85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A6BDB-7A6B-F34A-ADD8-040539D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50FB-249A-D343-B822-21E36D9B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54348-6BCC-114B-B0FE-7C0F84CE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B9A3-C86B-474C-8D15-6255796E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27C02-F004-EF43-9972-1049713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6960A-926A-EA44-843A-66D2465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1182B-3ED2-D244-9DFC-B583516B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9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9ABB-7377-5348-A19B-E4060431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4DF55-DFB1-C545-8167-685A87708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9D91C-73DE-AB43-9694-AA5D9E933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B4F9-C4BC-F54B-9FA9-668B1CCF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71B76-88D7-4242-92A2-014839B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24A3A-2D71-4D43-94FC-0C2F1855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4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DA6A9-40E4-8E48-8168-1B202CDC9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19767-A283-C44E-83E5-5D8545AA5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689BC-BD7F-1946-9AA6-FE443619A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E8D04-14AF-5F4D-B46D-FB73C329C270}"/>
              </a:ext>
            </a:extLst>
          </p:cNvPr>
          <p:cNvSpPr/>
          <p:nvPr userDrawn="1"/>
        </p:nvSpPr>
        <p:spPr>
          <a:xfrm>
            <a:off x="381000" y="844481"/>
            <a:ext cx="9144000" cy="121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951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90C3E-7560-FF48-AB8A-FCE33F7C611C}"/>
              </a:ext>
            </a:extLst>
          </p:cNvPr>
          <p:cNvSpPr txBox="1"/>
          <p:nvPr userDrawn="1"/>
        </p:nvSpPr>
        <p:spPr>
          <a:xfrm>
            <a:off x="7515666" y="6582975"/>
            <a:ext cx="239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Data Science with R @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데이터플로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030720-FA61-CF4E-B3D2-7E85444928DE}"/>
              </a:ext>
            </a:extLst>
          </p:cNvPr>
          <p:cNvSpPr/>
          <p:nvPr/>
        </p:nvSpPr>
        <p:spPr>
          <a:xfrm>
            <a:off x="0" y="2529640"/>
            <a:ext cx="9906000" cy="1612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51" b="1" dirty="0">
                <a:solidFill>
                  <a:schemeClr val="bg1"/>
                </a:solidFill>
                <a:latin typeface="+mj-ea"/>
                <a:ea typeface="+mj-ea"/>
              </a:rPr>
              <a:t>Run!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 쉽게 배우는 </a:t>
            </a:r>
            <a:r>
              <a:rPr lang="en-US" altLang="ko-KR" sz="4951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을 활용한</a:t>
            </a:r>
            <a:r>
              <a:rPr lang="en-US" sz="4951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실전 데이터 분석 입문</a:t>
            </a:r>
            <a:r>
              <a:rPr lang="en-US" altLang="ko-KR" sz="4951" b="1" dirty="0">
                <a:solidFill>
                  <a:schemeClr val="bg1"/>
                </a:solidFill>
                <a:latin typeface="+mj-ea"/>
                <a:ea typeface="+mj-ea"/>
              </a:rPr>
              <a:t> 1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기</a:t>
            </a:r>
            <a:endParaRPr lang="en-US" sz="4951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49486-691F-B842-8D00-6173A08B742B}"/>
              </a:ext>
            </a:extLst>
          </p:cNvPr>
          <p:cNvSpPr txBox="1"/>
          <p:nvPr/>
        </p:nvSpPr>
        <p:spPr>
          <a:xfrm>
            <a:off x="2393644" y="1399827"/>
            <a:ext cx="5118709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1" b="1" dirty="0">
                <a:latin typeface="+mj-ea"/>
                <a:ea typeface="+mj-ea"/>
              </a:rPr>
              <a:t>Data Science with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E928A-571A-8D46-9B4A-6A392291CC0C}"/>
              </a:ext>
            </a:extLst>
          </p:cNvPr>
          <p:cNvSpPr txBox="1"/>
          <p:nvPr/>
        </p:nvSpPr>
        <p:spPr>
          <a:xfrm>
            <a:off x="2468304" y="4777317"/>
            <a:ext cx="4969391" cy="125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15" b="1" dirty="0">
                <a:latin typeface="+mj-ea"/>
                <a:ea typeface="+mj-ea"/>
              </a:rPr>
              <a:t>정지훈 수석연구원</a:t>
            </a:r>
            <a:endParaRPr lang="en-US" altLang="ko-KR" sz="2515" b="1" dirty="0">
              <a:latin typeface="+mj-ea"/>
              <a:ea typeface="+mj-ea"/>
            </a:endParaRPr>
          </a:p>
          <a:p>
            <a:pPr algn="ctr"/>
            <a:endParaRPr lang="en-US" sz="2515" b="1" dirty="0">
              <a:latin typeface="+mj-ea"/>
              <a:ea typeface="+mj-ea"/>
            </a:endParaRPr>
          </a:p>
          <a:p>
            <a:pPr algn="ctr"/>
            <a:r>
              <a:rPr lang="en-US" sz="2515" b="1" dirty="0" err="1">
                <a:latin typeface="+mj-ea"/>
                <a:ea typeface="+mj-ea"/>
              </a:rPr>
              <a:t>jhjeong@data-flow.co.kr</a:t>
            </a:r>
            <a:endParaRPr lang="en-US" sz="2515" b="1" dirty="0">
              <a:latin typeface="+mj-ea"/>
              <a:ea typeface="+mj-ea"/>
            </a:endParaRPr>
          </a:p>
        </p:txBody>
      </p:sp>
      <p:pic>
        <p:nvPicPr>
          <p:cNvPr id="6" name="그림 9" descr="logo+DataFlow.png">
            <a:extLst>
              <a:ext uri="{FF2B5EF4-FFF2-40B4-BE49-F238E27FC236}">
                <a16:creationId xmlns:a16="http://schemas.microsoft.com/office/drawing/2014/main" id="{62645DBD-397F-E44A-90CE-53810FDF09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6351" y="332146"/>
            <a:ext cx="1860682" cy="503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E36D7-AE99-E74C-BAA0-FC265345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7" y="182159"/>
            <a:ext cx="803564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1AF6A-854E-FC4B-A2CA-0B945655D4EB}"/>
              </a:ext>
            </a:extLst>
          </p:cNvPr>
          <p:cNvSpPr txBox="1"/>
          <p:nvPr/>
        </p:nvSpPr>
        <p:spPr>
          <a:xfrm>
            <a:off x="565291" y="1085852"/>
            <a:ext cx="58977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  <a:p>
            <a:r>
              <a:rPr lang="ko-KR" altLang="en-US" dirty="0"/>
              <a:t>*</a:t>
            </a:r>
            <a:r>
              <a:rPr lang="en-US" altLang="ko-KR" dirty="0"/>
              <a:t> R </a:t>
            </a:r>
            <a:r>
              <a:rPr lang="ko-KR" altLang="en-US" dirty="0"/>
              <a:t>특징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CC410-01C8-9447-9F12-2B9632E82173}"/>
              </a:ext>
            </a:extLst>
          </p:cNvPr>
          <p:cNvSpPr txBox="1"/>
          <p:nvPr/>
        </p:nvSpPr>
        <p:spPr>
          <a:xfrm>
            <a:off x="727114" y="2302525"/>
            <a:ext cx="8010334" cy="4201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In-Memory Computing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Object Oriented Programming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Polymorphism (</a:t>
            </a:r>
            <a:r>
              <a:rPr lang="ko-KR" altLang="en-US" sz="3200" dirty="0" err="1"/>
              <a:t>다형성</a:t>
            </a:r>
            <a:r>
              <a:rPr lang="en-US" altLang="ko-KR" sz="3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Connectivity: Language, Applications, DB, IDE</a:t>
            </a:r>
          </a:p>
        </p:txBody>
      </p:sp>
    </p:spTree>
    <p:extLst>
      <p:ext uri="{BB962C8B-B14F-4D97-AF65-F5344CB8AC3E}">
        <p14:creationId xmlns:p14="http://schemas.microsoft.com/office/powerpoint/2010/main" val="73691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1AF6A-854E-FC4B-A2CA-0B945655D4EB}"/>
              </a:ext>
            </a:extLst>
          </p:cNvPr>
          <p:cNvSpPr txBox="1"/>
          <p:nvPr/>
        </p:nvSpPr>
        <p:spPr>
          <a:xfrm>
            <a:off x="565291" y="1085852"/>
            <a:ext cx="3928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 download</a:t>
            </a:r>
          </a:p>
          <a:p>
            <a:endParaRPr lang="en-US" sz="1200" dirty="0"/>
          </a:p>
          <a:p>
            <a:r>
              <a:rPr lang="ko-KR" altLang="en-US" dirty="0"/>
              <a:t>*</a:t>
            </a:r>
            <a:r>
              <a:rPr lang="en-US" altLang="ko-KR" dirty="0"/>
              <a:t> base r</a:t>
            </a:r>
            <a:r>
              <a:rPr lang="ko-KR" altLang="en-US" dirty="0"/>
              <a:t>과  </a:t>
            </a:r>
            <a:r>
              <a:rPr lang="en-US" altLang="ko-KR" dirty="0"/>
              <a:t>r studio </a:t>
            </a:r>
            <a:r>
              <a:rPr lang="ko-KR" altLang="en-US" dirty="0"/>
              <a:t>다운로드 </a:t>
            </a:r>
            <a:r>
              <a:rPr lang="ko-KR" altLang="en-US" dirty="0" err="1"/>
              <a:t>하십시요</a:t>
            </a:r>
            <a:endParaRPr lang="en-US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00CC410-01C8-9447-9F12-2B9632E82173}"/>
              </a:ext>
            </a:extLst>
          </p:cNvPr>
          <p:cNvSpPr txBox="1"/>
          <p:nvPr/>
        </p:nvSpPr>
        <p:spPr>
          <a:xfrm>
            <a:off x="727114" y="2302525"/>
            <a:ext cx="5121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 install : </a:t>
            </a:r>
            <a:r>
              <a:rPr lang="en-US" sz="3200" dirty="0">
                <a:hlinkClick r:id="rId2"/>
              </a:rPr>
              <a:t>www.r-project.org</a:t>
            </a:r>
            <a:endParaRPr lang="en-US" sz="3200" dirty="0"/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D8C15A0F-833F-014F-B25A-3D3D88DABC9F}"/>
              </a:ext>
            </a:extLst>
          </p:cNvPr>
          <p:cNvSpPr/>
          <p:nvPr/>
        </p:nvSpPr>
        <p:spPr>
          <a:xfrm>
            <a:off x="727114" y="2774686"/>
            <a:ext cx="6061916" cy="1308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 studio install: </a:t>
            </a:r>
            <a:r>
              <a:rPr lang="en-US" sz="3200" dirty="0" err="1"/>
              <a:t>www.rstudio.com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834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CF241-E949-DF47-8B71-E718C902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69" y="2198553"/>
            <a:ext cx="4039289" cy="4032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66975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연습용 데이터</a:t>
            </a:r>
            <a:r>
              <a:rPr lang="en-US" altLang="ko-KR" sz="4000" b="1" dirty="0"/>
              <a:t>: Iris(</a:t>
            </a:r>
            <a:r>
              <a:rPr lang="ko-KR" altLang="en-US" sz="4000" b="1" dirty="0"/>
              <a:t>붓꽃</a:t>
            </a:r>
            <a:r>
              <a:rPr lang="en-US" altLang="ko-KR" sz="4000" b="1" dirty="0"/>
              <a:t>) data</a:t>
            </a:r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A8545-61FA-3341-9E81-F5F052EED14D}"/>
              </a:ext>
            </a:extLst>
          </p:cNvPr>
          <p:cNvSpPr/>
          <p:nvPr/>
        </p:nvSpPr>
        <p:spPr>
          <a:xfrm>
            <a:off x="565291" y="2378399"/>
            <a:ext cx="48243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2" charset="0"/>
              </a:rPr>
              <a:t>library(</a:t>
            </a:r>
            <a:r>
              <a:rPr lang="en-US" sz="2000" dirty="0" err="1">
                <a:latin typeface="Times" pitchFamily="2" charset="0"/>
              </a:rPr>
              <a:t>dplyr</a:t>
            </a:r>
            <a:r>
              <a:rPr lang="en-US" sz="2000" dirty="0">
                <a:latin typeface="Times" pitchFamily="2" charset="0"/>
              </a:rPr>
              <a:t>)</a:t>
            </a:r>
          </a:p>
          <a:p>
            <a:r>
              <a:rPr lang="en-US" sz="2000" dirty="0">
                <a:latin typeface="Times" pitchFamily="2" charset="0"/>
              </a:rPr>
              <a:t>glimpse(iris)</a:t>
            </a:r>
          </a:p>
          <a:p>
            <a:endParaRPr lang="en-US" sz="2000" dirty="0">
              <a:latin typeface="Times" pitchFamily="2" charset="0"/>
            </a:endParaRPr>
          </a:p>
          <a:p>
            <a:r>
              <a:rPr lang="en-US" sz="2000" dirty="0">
                <a:latin typeface="Times" pitchFamily="2" charset="0"/>
              </a:rPr>
              <a:t>Observations: 150</a:t>
            </a:r>
          </a:p>
          <a:p>
            <a:r>
              <a:rPr lang="en-US" sz="2000" dirty="0">
                <a:latin typeface="Times" pitchFamily="2" charset="0"/>
              </a:rPr>
              <a:t>Variables: 5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Sepal.Length</a:t>
            </a:r>
            <a:r>
              <a:rPr lang="en-US" sz="2000" dirty="0">
                <a:latin typeface="Times" pitchFamily="2" charset="0"/>
              </a:rPr>
              <a:t>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5.1, 4.9, 4.7, ….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Sepal.Width</a:t>
            </a:r>
            <a:r>
              <a:rPr lang="en-US" sz="2000" dirty="0">
                <a:latin typeface="Times" pitchFamily="2" charset="0"/>
              </a:rPr>
              <a:t> 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3.5, 3.0, 3.2, ….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Petal.Length</a:t>
            </a:r>
            <a:r>
              <a:rPr lang="en-US" sz="2000" dirty="0">
                <a:latin typeface="Times" pitchFamily="2" charset="0"/>
              </a:rPr>
              <a:t>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1.4, 1.4, 1.3, ….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Petal.Width</a:t>
            </a:r>
            <a:r>
              <a:rPr lang="en-US" sz="2000" dirty="0">
                <a:latin typeface="Times" pitchFamily="2" charset="0"/>
              </a:rPr>
              <a:t> 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0.2, 0.2, 0.2, ….</a:t>
            </a:r>
          </a:p>
          <a:p>
            <a:r>
              <a:rPr lang="en-US" sz="2000" dirty="0">
                <a:latin typeface="Times" pitchFamily="2" charset="0"/>
              </a:rPr>
              <a:t>$ Species      &lt;</a:t>
            </a:r>
            <a:r>
              <a:rPr lang="en-US" sz="2000" dirty="0" err="1">
                <a:latin typeface="Times" pitchFamily="2" charset="0"/>
              </a:rPr>
              <a:t>fct</a:t>
            </a:r>
            <a:r>
              <a:rPr lang="en-US" sz="2000" dirty="0">
                <a:latin typeface="Times" pitchFamily="2" charset="0"/>
              </a:rPr>
              <a:t>&gt; </a:t>
            </a:r>
            <a:r>
              <a:rPr lang="en-US" sz="2000" dirty="0" err="1">
                <a:latin typeface="Times" pitchFamily="2" charset="0"/>
              </a:rPr>
              <a:t>setosa</a:t>
            </a:r>
            <a:r>
              <a:rPr lang="en-US" sz="2000" dirty="0">
                <a:latin typeface="Times" pitchFamily="2" charset="0"/>
              </a:rPr>
              <a:t>, </a:t>
            </a:r>
            <a:r>
              <a:rPr lang="en-US" sz="2000" dirty="0" err="1">
                <a:latin typeface="Times" pitchFamily="2" charset="0"/>
              </a:rPr>
              <a:t>setosa</a:t>
            </a:r>
            <a:r>
              <a:rPr lang="en-US" sz="2000" dirty="0">
                <a:latin typeface="Times" pitchFamily="2" charset="0"/>
              </a:rPr>
              <a:t>, </a:t>
            </a:r>
            <a:r>
              <a:rPr lang="en-US" sz="2000" dirty="0" err="1">
                <a:latin typeface="Times" pitchFamily="2" charset="0"/>
              </a:rPr>
              <a:t>setosa</a:t>
            </a:r>
            <a:r>
              <a:rPr lang="en-US" sz="2000" dirty="0">
                <a:latin typeface="Times" pitchFamily="2" charset="0"/>
              </a:rPr>
              <a:t>, ….</a:t>
            </a:r>
          </a:p>
        </p:txBody>
      </p:sp>
    </p:spTree>
    <p:extLst>
      <p:ext uri="{BB962C8B-B14F-4D97-AF65-F5344CB8AC3E}">
        <p14:creationId xmlns:p14="http://schemas.microsoft.com/office/powerpoint/2010/main" val="14787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3519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용어 정의</a:t>
            </a:r>
            <a:endParaRPr lang="en-US" altLang="ko-KR" sz="4000" b="1" dirty="0"/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BDD43-28D8-464D-8771-5967F30C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3" y="2078718"/>
            <a:ext cx="4416970" cy="36317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BFE5DC-9EF2-D248-B060-509428FB3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94019"/>
              </p:ext>
            </p:extLst>
          </p:nvPr>
        </p:nvGraphicFramePr>
        <p:xfrm>
          <a:off x="5068750" y="2064947"/>
          <a:ext cx="4515927" cy="363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027">
                  <a:extLst>
                    <a:ext uri="{9D8B030D-6E8A-4147-A177-3AD203B41FA5}">
                      <a16:colId xmlns:a16="http://schemas.microsoft.com/office/drawing/2014/main" val="3066284487"/>
                    </a:ext>
                  </a:extLst>
                </a:gridCol>
                <a:gridCol w="1800656">
                  <a:extLst>
                    <a:ext uri="{9D8B030D-6E8A-4147-A177-3AD203B41FA5}">
                      <a16:colId xmlns:a16="http://schemas.microsoft.com/office/drawing/2014/main" val="3454368527"/>
                    </a:ext>
                  </a:extLst>
                </a:gridCol>
                <a:gridCol w="1876244">
                  <a:extLst>
                    <a:ext uri="{9D8B030D-6E8A-4147-A177-3AD203B41FA5}">
                      <a16:colId xmlns:a16="http://schemas.microsoft.com/office/drawing/2014/main" val="2756614746"/>
                    </a:ext>
                  </a:extLst>
                </a:gridCol>
              </a:tblGrid>
              <a:tr h="7263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구분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행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열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218555"/>
                  </a:ext>
                </a:extLst>
              </a:tr>
              <a:tr h="72634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row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column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69347"/>
                  </a:ext>
                </a:extLst>
              </a:tr>
              <a:tr h="7263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record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field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03314"/>
                  </a:ext>
                </a:extLst>
              </a:tr>
              <a:tr h="72634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통계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observation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57293"/>
                  </a:ext>
                </a:extLst>
              </a:tr>
              <a:tr h="7263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case/example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Attribute/feature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7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2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5593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만들기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862B6-DB75-9743-96A8-B7AC1E013600}"/>
              </a:ext>
            </a:extLst>
          </p:cNvPr>
          <p:cNvSpPr/>
          <p:nvPr/>
        </p:nvSpPr>
        <p:spPr>
          <a:xfrm>
            <a:off x="565290" y="1978404"/>
            <a:ext cx="85439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# vector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my_vector</a:t>
            </a:r>
            <a:r>
              <a:rPr lang="en-US" sz="2000" dirty="0"/>
              <a:t> &lt;- 1:10)</a:t>
            </a:r>
          </a:p>
          <a:p>
            <a:endParaRPr lang="en-US" sz="2000" dirty="0"/>
          </a:p>
          <a:p>
            <a:r>
              <a:rPr lang="en-US" sz="2000" dirty="0"/>
              <a:t># matrix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my_matrix</a:t>
            </a:r>
            <a:r>
              <a:rPr lang="en-US" sz="2000" dirty="0"/>
              <a:t> &lt;- matrix(1:9, </a:t>
            </a:r>
            <a:r>
              <a:rPr lang="en-US" sz="2000" dirty="0" err="1"/>
              <a:t>ncol</a:t>
            </a:r>
            <a:r>
              <a:rPr lang="en-US" sz="2000" dirty="0"/>
              <a:t> = 3))</a:t>
            </a:r>
          </a:p>
          <a:p>
            <a:endParaRPr lang="en-US" sz="2000" dirty="0"/>
          </a:p>
          <a:p>
            <a:r>
              <a:rPr lang="en-US" sz="2000" dirty="0"/>
              <a:t># </a:t>
            </a:r>
            <a:r>
              <a:rPr lang="en-US" sz="2000" dirty="0" err="1"/>
              <a:t>data.frame</a:t>
            </a:r>
            <a:r>
              <a:rPr lang="en-US" sz="2000" dirty="0"/>
              <a:t>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my_df</a:t>
            </a:r>
            <a:r>
              <a:rPr lang="en-US" sz="2000" dirty="0"/>
              <a:t> &lt;- </a:t>
            </a:r>
            <a:r>
              <a:rPr lang="en-US" sz="2000" dirty="0" err="1"/>
              <a:t>mtcars</a:t>
            </a:r>
            <a:r>
              <a:rPr lang="en-US" sz="2000" dirty="0"/>
              <a:t>[1:10, ])</a:t>
            </a:r>
          </a:p>
          <a:p>
            <a:endParaRPr lang="en-US" sz="2000" dirty="0"/>
          </a:p>
          <a:p>
            <a:r>
              <a:rPr lang="en-US" sz="2000" dirty="0"/>
              <a:t># </a:t>
            </a:r>
            <a:r>
              <a:rPr lang="en-US" sz="2000" dirty="0" err="1"/>
              <a:t>위</a:t>
            </a:r>
            <a:r>
              <a:rPr lang="en-US" sz="2000" dirty="0"/>
              <a:t> 3개 </a:t>
            </a:r>
            <a:r>
              <a:rPr lang="en-US" sz="2000" dirty="0" err="1"/>
              <a:t>포함하여</a:t>
            </a:r>
            <a:r>
              <a:rPr lang="en-US" sz="2000" dirty="0"/>
              <a:t> </a:t>
            </a:r>
            <a:r>
              <a:rPr lang="en-US" sz="2000" dirty="0" err="1"/>
              <a:t>리스트</a:t>
            </a:r>
            <a:r>
              <a:rPr lang="en-US" sz="2000" dirty="0"/>
              <a:t>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 err="1"/>
              <a:t>my_list</a:t>
            </a:r>
            <a:r>
              <a:rPr lang="en-US" sz="2000" dirty="0"/>
              <a:t> &lt;- list(</a:t>
            </a:r>
            <a:r>
              <a:rPr lang="en-US" sz="2000" dirty="0" err="1"/>
              <a:t>vec</a:t>
            </a:r>
            <a:r>
              <a:rPr lang="en-US" sz="2000" dirty="0"/>
              <a:t> = </a:t>
            </a:r>
            <a:r>
              <a:rPr lang="en-US" sz="2000" dirty="0" err="1"/>
              <a:t>my_vector</a:t>
            </a:r>
            <a:r>
              <a:rPr lang="en-US" sz="2000" dirty="0"/>
              <a:t>, mat = </a:t>
            </a:r>
            <a:r>
              <a:rPr lang="en-US" sz="2000" dirty="0" err="1"/>
              <a:t>my_matrix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my_df</a:t>
            </a:r>
            <a:r>
              <a:rPr lang="en-US" sz="2000" dirty="0"/>
              <a:t>) # </a:t>
            </a:r>
            <a:r>
              <a:rPr lang="en-US" sz="2000" dirty="0" err="1"/>
              <a:t>다형성의</a:t>
            </a:r>
            <a:r>
              <a:rPr lang="en-US" sz="2000" dirty="0"/>
              <a:t> </a:t>
            </a:r>
            <a:r>
              <a:rPr lang="en-US" sz="2000" dirty="0" err="1"/>
              <a:t>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842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30723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출력하기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25CA1D-686E-5644-802A-DA7EA62102F0}"/>
              </a:ext>
            </a:extLst>
          </p:cNvPr>
          <p:cNvSpPr/>
          <p:nvPr/>
        </p:nvSpPr>
        <p:spPr>
          <a:xfrm>
            <a:off x="565291" y="200148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#### List </a:t>
            </a:r>
            <a:r>
              <a:rPr lang="en-US" sz="2000" dirty="0" err="1"/>
              <a:t>출력하기</a:t>
            </a:r>
            <a:r>
              <a:rPr lang="en-US" sz="2000" dirty="0"/>
              <a:t> ####</a:t>
            </a:r>
          </a:p>
          <a:p>
            <a:r>
              <a:rPr lang="en-US" sz="2000" dirty="0" err="1"/>
              <a:t>my_list</a:t>
            </a:r>
            <a:r>
              <a:rPr lang="en-US" sz="2000" dirty="0"/>
              <a:t>[["</a:t>
            </a:r>
            <a:r>
              <a:rPr lang="en-US" sz="2000" dirty="0" err="1"/>
              <a:t>vec</a:t>
            </a:r>
            <a:r>
              <a:rPr lang="en-US" sz="2000" dirty="0"/>
              <a:t>"]]</a:t>
            </a:r>
          </a:p>
          <a:p>
            <a:r>
              <a:rPr lang="en-US" sz="2000" dirty="0" err="1"/>
              <a:t>my_list</a:t>
            </a:r>
            <a:r>
              <a:rPr lang="en-US" sz="2000" dirty="0"/>
              <a:t>[["</a:t>
            </a:r>
            <a:r>
              <a:rPr lang="en-US" sz="2000" dirty="0" err="1"/>
              <a:t>vec</a:t>
            </a:r>
            <a:r>
              <a:rPr lang="en-US" sz="2000" dirty="0"/>
              <a:t>"]][2]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55FC3-F3A3-3441-8B12-21900B258EA0}"/>
              </a:ext>
            </a:extLst>
          </p:cNvPr>
          <p:cNvSpPr txBox="1"/>
          <p:nvPr/>
        </p:nvSpPr>
        <p:spPr>
          <a:xfrm>
            <a:off x="565291" y="3298849"/>
            <a:ext cx="30723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추가하기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75938-51FC-0948-A1E2-9AAF15F44F24}"/>
              </a:ext>
            </a:extLst>
          </p:cNvPr>
          <p:cNvSpPr/>
          <p:nvPr/>
        </p:nvSpPr>
        <p:spPr>
          <a:xfrm>
            <a:off x="565291" y="4103773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#### List </a:t>
            </a:r>
            <a:r>
              <a:rPr lang="en-US" sz="2000" dirty="0" err="1"/>
              <a:t>추가하기</a:t>
            </a:r>
            <a:r>
              <a:rPr lang="en-US" sz="2000" dirty="0"/>
              <a:t> ####</a:t>
            </a:r>
          </a:p>
          <a:p>
            <a:r>
              <a:rPr lang="en-US" sz="2000" dirty="0" err="1"/>
              <a:t>my_list_add</a:t>
            </a:r>
            <a:r>
              <a:rPr lang="en-US" sz="2000" dirty="0"/>
              <a:t> &lt;- c(</a:t>
            </a:r>
            <a:r>
              <a:rPr lang="en-US" sz="2000" dirty="0" err="1"/>
              <a:t>my_list</a:t>
            </a:r>
            <a:r>
              <a:rPr lang="en-US" sz="2000" dirty="0"/>
              <a:t>, number = 100)</a:t>
            </a:r>
          </a:p>
          <a:p>
            <a:r>
              <a:rPr lang="en-US" sz="2000" dirty="0" err="1"/>
              <a:t>my_list_add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197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046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이해</a:t>
            </a:r>
            <a:endParaRPr lang="en-US" altLang="ko-KR" sz="40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89DE1-E2B4-5E4F-8901-36C0B250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3" y="1850834"/>
            <a:ext cx="8627765" cy="43186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906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864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패키지 설치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78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## load package ----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readxl</a:t>
            </a:r>
            <a:r>
              <a:rPr lang="en-US" dirty="0"/>
              <a:t>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</a:t>
            </a:r>
            <a:r>
              <a:rPr lang="en-US" dirty="0" err="1"/>
              <a:t>readxl</a:t>
            </a:r>
            <a:r>
              <a:rPr lang="en-US" dirty="0"/>
              <a:t>) # </a:t>
            </a:r>
            <a:r>
              <a:rPr lang="en-US" dirty="0" err="1"/>
              <a:t>엑셀파일</a:t>
            </a:r>
            <a:r>
              <a:rPr lang="en-US" dirty="0"/>
              <a:t> </a:t>
            </a:r>
            <a:r>
              <a:rPr lang="en-US" dirty="0" err="1"/>
              <a:t>볼러오기</a:t>
            </a:r>
            <a:r>
              <a:rPr lang="en-US" dirty="0"/>
              <a:t> </a:t>
            </a:r>
            <a:r>
              <a:rPr lang="en-US" dirty="0" err="1"/>
              <a:t>패키지</a:t>
            </a:r>
            <a:r>
              <a:rPr lang="en-US" dirty="0"/>
              <a:t>   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dplyr</a:t>
            </a:r>
            <a:r>
              <a:rPr lang="en-US" dirty="0"/>
              <a:t>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   #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전처리</a:t>
            </a:r>
            <a:r>
              <a:rPr lang="en-US" dirty="0"/>
              <a:t> </a:t>
            </a:r>
            <a:r>
              <a:rPr lang="en-US" dirty="0" err="1"/>
              <a:t>패키지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rio</a:t>
            </a:r>
            <a:r>
              <a:rPr lang="en-US" dirty="0"/>
              <a:t>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</a:t>
            </a:r>
            <a:r>
              <a:rPr lang="en-US" dirty="0" err="1"/>
              <a:t>rio</a:t>
            </a:r>
            <a:r>
              <a:rPr lang="en-US" dirty="0"/>
              <a:t>)       #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불러오기</a:t>
            </a:r>
            <a:r>
              <a:rPr lang="en-US" dirty="0"/>
              <a:t> </a:t>
            </a:r>
            <a:r>
              <a:rPr lang="en-US" dirty="0" err="1"/>
              <a:t>방식</a:t>
            </a:r>
            <a:r>
              <a:rPr lang="en-US" dirty="0"/>
              <a:t> </a:t>
            </a:r>
            <a:r>
              <a:rPr lang="en-US" dirty="0" err="1"/>
              <a:t>간소화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("DT");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library(DT)         # </a:t>
            </a:r>
            <a:r>
              <a:rPr lang="en-US" dirty="0" err="1"/>
              <a:t>빅데이터</a:t>
            </a:r>
            <a:r>
              <a:rPr lang="en-US" dirty="0"/>
              <a:t> </a:t>
            </a:r>
            <a:r>
              <a:rPr lang="en-US" dirty="0" err="1"/>
              <a:t>불러오기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47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6404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 </a:t>
            </a:r>
            <a:r>
              <a:rPr lang="ko-KR" altLang="en-US" sz="4000" b="1" dirty="0" err="1"/>
              <a:t>기본문법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4617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dirty="0"/>
              <a:t>## R </a:t>
            </a:r>
            <a:r>
              <a:rPr lang="ko" altLang="en-US" dirty="0"/>
              <a:t>기본 문법</a:t>
            </a:r>
          </a:p>
          <a:p>
            <a:pPr>
              <a:lnSpc>
                <a:spcPct val="150000"/>
              </a:lnSpc>
            </a:pPr>
            <a:r>
              <a:rPr lang="en-US" altLang="ko" dirty="0" err="1"/>
              <a:t>getwd</a:t>
            </a:r>
            <a:r>
              <a:rPr lang="en-US" altLang="ko" dirty="0"/>
              <a:t>()            </a:t>
            </a:r>
            <a:r>
              <a:rPr lang="ko-KR" altLang="en-US" dirty="0"/>
              <a:t>      </a:t>
            </a:r>
            <a:r>
              <a:rPr lang="en-US" altLang="ko" dirty="0"/>
              <a:t># </a:t>
            </a:r>
            <a:r>
              <a:rPr lang="ko" altLang="en-US" dirty="0"/>
              <a:t>경로확인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data("iris")       </a:t>
            </a:r>
            <a:r>
              <a:rPr lang="ko-KR" altLang="en-US" dirty="0"/>
              <a:t>     </a:t>
            </a:r>
            <a:r>
              <a:rPr lang="en-US" altLang="ko" dirty="0"/>
              <a:t># </a:t>
            </a:r>
            <a:r>
              <a:rPr lang="ko" altLang="en-US" dirty="0"/>
              <a:t>샘플 내장데이터 불러오기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data(package = .packages(</a:t>
            </a:r>
            <a:r>
              <a:rPr lang="en-US" altLang="ko" dirty="0" err="1"/>
              <a:t>all.available</a:t>
            </a:r>
            <a:r>
              <a:rPr lang="en-US" altLang="ko" dirty="0"/>
              <a:t> = TRUE))  # </a:t>
            </a:r>
            <a:r>
              <a:rPr lang="ko" altLang="en-US" dirty="0"/>
              <a:t>이용가능한 데이터 확인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summary(iris)      </a:t>
            </a:r>
            <a:r>
              <a:rPr lang="ko-KR" altLang="en-US" dirty="0"/>
              <a:t> </a:t>
            </a:r>
            <a:r>
              <a:rPr lang="en-US" altLang="ko" dirty="0"/>
              <a:t># </a:t>
            </a:r>
            <a:r>
              <a:rPr lang="ko" altLang="en-US" dirty="0"/>
              <a:t>데이터 요약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names(iris)        </a:t>
            </a:r>
            <a:r>
              <a:rPr lang="ko-KR" altLang="en-US" dirty="0"/>
              <a:t>    </a:t>
            </a:r>
            <a:r>
              <a:rPr lang="en-US" altLang="ko" dirty="0"/>
              <a:t># </a:t>
            </a:r>
            <a:r>
              <a:rPr lang="ko" altLang="en-US" dirty="0"/>
              <a:t>열이름</a:t>
            </a:r>
          </a:p>
          <a:p>
            <a:pPr>
              <a:lnSpc>
                <a:spcPct val="150000"/>
              </a:lnSpc>
            </a:pPr>
            <a:r>
              <a:rPr lang="en-US" altLang="ko" dirty="0" err="1"/>
              <a:t>rownames</a:t>
            </a:r>
            <a:r>
              <a:rPr lang="en-US" altLang="ko" dirty="0"/>
              <a:t>(iris)     # </a:t>
            </a:r>
            <a:r>
              <a:rPr lang="ko" altLang="en-US" dirty="0"/>
              <a:t>행이름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iris2 &lt;- </a:t>
            </a:r>
            <a:r>
              <a:rPr lang="en-US" altLang="ko" dirty="0" err="1"/>
              <a:t>cbind</a:t>
            </a:r>
            <a:r>
              <a:rPr lang="en-US" altLang="ko" dirty="0"/>
              <a:t>(</a:t>
            </a:r>
            <a:r>
              <a:rPr lang="en-US" altLang="ko" dirty="0" err="1"/>
              <a:t>Row.names</a:t>
            </a:r>
            <a:r>
              <a:rPr lang="en-US" altLang="ko" dirty="0"/>
              <a:t> = </a:t>
            </a:r>
            <a:r>
              <a:rPr lang="en-US" altLang="ko" dirty="0" err="1"/>
              <a:t>iris$Species</a:t>
            </a:r>
            <a:r>
              <a:rPr lang="en-US" altLang="ko" dirty="0"/>
              <a:t>, iris) # </a:t>
            </a:r>
            <a:r>
              <a:rPr lang="ko" altLang="en-US" dirty="0"/>
              <a:t>행이름 추가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ls()               </a:t>
            </a:r>
            <a:r>
              <a:rPr lang="ko-KR" altLang="en-US" dirty="0"/>
              <a:t>           </a:t>
            </a:r>
            <a:r>
              <a:rPr lang="en-US" altLang="ko" dirty="0"/>
              <a:t># </a:t>
            </a:r>
            <a:r>
              <a:rPr lang="ko" altLang="en-US" dirty="0"/>
              <a:t>객체 확인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View(iris)         </a:t>
            </a:r>
            <a:r>
              <a:rPr lang="ko-KR" altLang="en-US" dirty="0"/>
              <a:t>     </a:t>
            </a:r>
            <a:r>
              <a:rPr lang="en-US" altLang="ko" dirty="0"/>
              <a:t># </a:t>
            </a:r>
            <a:r>
              <a:rPr lang="ko" altLang="en-US" dirty="0"/>
              <a:t>엑셀시트처럼 보기 </a:t>
            </a:r>
            <a:r>
              <a:rPr lang="en-US" altLang="ko" dirty="0"/>
              <a:t>(*</a:t>
            </a:r>
            <a:r>
              <a:rPr lang="ko" altLang="en-US" dirty="0"/>
              <a:t>비추천</a:t>
            </a:r>
            <a:r>
              <a:rPr lang="en-US" altLang="ko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" dirty="0" err="1"/>
              <a:t>datatable</a:t>
            </a:r>
            <a:r>
              <a:rPr lang="en-US" altLang="ko" dirty="0"/>
              <a:t>(iris)   </a:t>
            </a:r>
            <a:r>
              <a:rPr lang="ko-KR" altLang="en-US" dirty="0"/>
              <a:t>  </a:t>
            </a:r>
            <a:r>
              <a:rPr lang="en-US" altLang="ko" dirty="0"/>
              <a:t> # </a:t>
            </a:r>
            <a:r>
              <a:rPr lang="ko" altLang="en-US" dirty="0"/>
              <a:t>동적시트 보기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7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43011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Data Manipulation</a:t>
            </a:r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## data export / import</a:t>
            </a:r>
          </a:p>
          <a:p>
            <a:r>
              <a:rPr lang="en-US" dirty="0" err="1"/>
              <a:t>setwd</a:t>
            </a:r>
            <a:r>
              <a:rPr lang="en-US" dirty="0"/>
              <a:t>("/Users/</a:t>
            </a:r>
            <a:r>
              <a:rPr lang="en-US" dirty="0" err="1"/>
              <a:t>jihoonjung</a:t>
            </a:r>
            <a:r>
              <a:rPr lang="en-US" dirty="0"/>
              <a:t>/Documents/</a:t>
            </a:r>
            <a:r>
              <a:rPr lang="en-US" dirty="0" err="1"/>
              <a:t>DataFlow</a:t>
            </a:r>
            <a:r>
              <a:rPr lang="en-US" dirty="0"/>
              <a:t>/Education01/Session-R/data")</a:t>
            </a:r>
          </a:p>
          <a:p>
            <a:r>
              <a:rPr lang="en-US" dirty="0" err="1"/>
              <a:t>dir.create</a:t>
            </a:r>
            <a:r>
              <a:rPr lang="en-US" dirty="0"/>
              <a:t>("data")  # </a:t>
            </a:r>
            <a:r>
              <a:rPr lang="ko-KR" altLang="en-US" dirty="0"/>
              <a:t>폴더 만들기</a:t>
            </a:r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저장하기</a:t>
            </a:r>
          </a:p>
          <a:p>
            <a:r>
              <a:rPr lang="en-US" dirty="0"/>
              <a:t>export(iris, "</a:t>
            </a:r>
            <a:r>
              <a:rPr lang="en-US" dirty="0" err="1"/>
              <a:t>new.xlsx</a:t>
            </a:r>
            <a:r>
              <a:rPr lang="en-US" dirty="0"/>
              <a:t>")</a:t>
            </a:r>
          </a:p>
          <a:p>
            <a:r>
              <a:rPr lang="en-US" dirty="0"/>
              <a:t>export(iris, "</a:t>
            </a:r>
            <a:r>
              <a:rPr lang="en-US" dirty="0" err="1"/>
              <a:t>new.csv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ko-KR" altLang="en-US" dirty="0"/>
              <a:t>데이터 읽기</a:t>
            </a:r>
          </a:p>
          <a:p>
            <a:r>
              <a:rPr lang="en-US" dirty="0"/>
              <a:t>new1 &lt;- import("</a:t>
            </a:r>
            <a:r>
              <a:rPr lang="en-US" dirty="0" err="1"/>
              <a:t>new.xlsx</a:t>
            </a:r>
            <a:r>
              <a:rPr lang="en-US" dirty="0"/>
              <a:t>")</a:t>
            </a:r>
          </a:p>
          <a:p>
            <a:r>
              <a:rPr lang="en-US" dirty="0"/>
              <a:t>new2 &lt;- import("</a:t>
            </a:r>
            <a:r>
              <a:rPr lang="en-US" dirty="0" err="1"/>
              <a:t>new.csv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## </a:t>
            </a:r>
            <a:r>
              <a:rPr lang="ko-KR" altLang="en-US" dirty="0"/>
              <a:t>메모리 정리</a:t>
            </a:r>
          </a:p>
          <a:p>
            <a:r>
              <a:rPr lang="en-US" dirty="0" err="1"/>
              <a:t>rm</a:t>
            </a:r>
            <a:r>
              <a:rPr lang="en-US" dirty="0"/>
              <a:t>(iris)                                         # 1</a:t>
            </a:r>
            <a:r>
              <a:rPr lang="ko-KR" altLang="en-US" dirty="0"/>
              <a:t>개 지울 때</a:t>
            </a:r>
          </a:p>
          <a:p>
            <a:r>
              <a:rPr lang="en-US" dirty="0" err="1"/>
              <a:t>rm</a:t>
            </a:r>
            <a:r>
              <a:rPr lang="en-US" dirty="0"/>
              <a:t>("group", "</a:t>
            </a:r>
            <a:r>
              <a:rPr lang="en-US" dirty="0" err="1"/>
              <a:t>i</a:t>
            </a:r>
            <a:r>
              <a:rPr lang="en-US" dirty="0"/>
              <a:t>")                         # 2</a:t>
            </a:r>
            <a:r>
              <a:rPr lang="ko-KR" altLang="en-US" dirty="0"/>
              <a:t>개 지울 때</a:t>
            </a:r>
          </a:p>
          <a:p>
            <a:r>
              <a:rPr lang="en-US" dirty="0" err="1"/>
              <a:t>rm</a:t>
            </a:r>
            <a:r>
              <a:rPr lang="en-US" dirty="0"/>
              <a:t>(list = ls(pattern = "new"))  # </a:t>
            </a:r>
            <a:r>
              <a:rPr lang="ko-KR" altLang="en-US" dirty="0"/>
              <a:t>특정 패턴을 지울 때</a:t>
            </a:r>
          </a:p>
          <a:p>
            <a:r>
              <a:rPr lang="en-US" dirty="0" err="1"/>
              <a:t>rm</a:t>
            </a:r>
            <a:r>
              <a:rPr lang="en-US" dirty="0"/>
              <a:t>(list = ls())                               # </a:t>
            </a:r>
            <a:r>
              <a:rPr lang="ko-KR" altLang="en-US" dirty="0"/>
              <a:t>등록된 모든 환경 지울 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</a:t>
            </a:r>
            <a:r>
              <a:rPr lang="ko-KR" altLang="en-US" dirty="0" err="1"/>
              <a:t>수포자를</a:t>
            </a:r>
            <a:r>
              <a:rPr lang="ko-KR" altLang="en-US" dirty="0"/>
              <a:t> 위한 </a:t>
            </a:r>
            <a:r>
              <a:rPr lang="en-US" altLang="ko-KR" dirty="0"/>
              <a:t>R </a:t>
            </a:r>
            <a:r>
              <a:rPr lang="ko-KR" altLang="en-US" dirty="0"/>
              <a:t>데이터 분석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770364"/>
              </p:ext>
            </p:extLst>
          </p:nvPr>
        </p:nvGraphicFramePr>
        <p:xfrm>
          <a:off x="681038" y="1030288"/>
          <a:ext cx="8543926" cy="55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그래프로 이해하는 데이터 분석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코드 </a:t>
                      </a:r>
                      <a:r>
                        <a:rPr lang="ko-KR" altLang="en-US" b="1" dirty="0" err="1"/>
                        <a:t>한줄</a:t>
                      </a:r>
                      <a:r>
                        <a:rPr lang="ko-KR" altLang="en-US" dirty="0" err="1"/>
                        <a:t>로</a:t>
                      </a:r>
                      <a:r>
                        <a:rPr lang="ko-KR" altLang="en-US" dirty="0"/>
                        <a:t> 구현하는 데이터 불러오기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요약하기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그래프로 표현하기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분석의 개요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분석의 목적 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 프로세스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기술통계량과 그래프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 </a:t>
                      </a:r>
                      <a:r>
                        <a:rPr lang="ko-KR" altLang="en-US" dirty="0"/>
                        <a:t>데이터의 형태 및 변수 이해하기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내장데이터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 err="1"/>
                        <a:t>RStudio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설치하기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패키지 설치하기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불러오기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구조 파악하기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그래프 그리기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기본 </a:t>
                      </a:r>
                      <a:r>
                        <a:rPr lang="en-US" altLang="ko-KR" dirty="0"/>
                        <a:t>&amp;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ggplot2)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기본명령어</a:t>
                      </a:r>
                      <a:r>
                        <a:rPr lang="ko-KR" altLang="en-US" dirty="0"/>
                        <a:t> 익히기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967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38908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시각화의 필요성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BE806-CA7A-9A4B-AFE6-04E54B5479C4}"/>
              </a:ext>
            </a:extLst>
          </p:cNvPr>
          <p:cNvSpPr txBox="1"/>
          <p:nvPr/>
        </p:nvSpPr>
        <p:spPr>
          <a:xfrm>
            <a:off x="727114" y="2302525"/>
            <a:ext cx="7508787" cy="1431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/>
              <a:t>그래프를 작성하는 이유는 무엇인가요</a:t>
            </a:r>
            <a:r>
              <a:rPr lang="en-US" altLang="ko-KR" sz="3200" dirty="0"/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실제로 확인해 봅시다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53286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68018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코드 </a:t>
            </a:r>
            <a:r>
              <a:rPr lang="ko-KR" altLang="en-US" sz="4000" b="1" dirty="0" err="1"/>
              <a:t>한줄로</a:t>
            </a:r>
            <a:r>
              <a:rPr lang="ko-KR" altLang="en-US" sz="4000" b="1" dirty="0"/>
              <a:t> 구현하는 시각화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#### </a:t>
            </a:r>
            <a:r>
              <a:rPr lang="ko-KR" altLang="en-US" dirty="0"/>
              <a:t>기본 그래프 </a:t>
            </a:r>
            <a:r>
              <a:rPr lang="en-US" altLang="ko-KR" dirty="0"/>
              <a:t>####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mlbench</a:t>
            </a:r>
            <a:r>
              <a:rPr lang="en-US" dirty="0"/>
              <a:t>")     </a:t>
            </a:r>
            <a:r>
              <a:rPr lang="ko-KR" altLang="en-US" dirty="0"/>
              <a:t>                          </a:t>
            </a:r>
            <a:r>
              <a:rPr lang="en-US" dirty="0"/>
              <a:t># Machine Learning Benchmark Problems</a:t>
            </a:r>
          </a:p>
          <a:p>
            <a:pPr>
              <a:lnSpc>
                <a:spcPct val="150000"/>
              </a:lnSpc>
            </a:pPr>
            <a:r>
              <a:rPr lang="en-US" dirty="0"/>
              <a:t>data("Ozone", package = "</a:t>
            </a:r>
            <a:r>
              <a:rPr lang="en-US" dirty="0" err="1"/>
              <a:t>mlbench</a:t>
            </a:r>
            <a:r>
              <a:rPr lang="en-US" dirty="0"/>
              <a:t>") </a:t>
            </a:r>
            <a:r>
              <a:rPr lang="ko-KR" altLang="en-US" dirty="0"/>
              <a:t>              </a:t>
            </a:r>
            <a:r>
              <a:rPr lang="en-US" dirty="0"/>
              <a:t>#</a:t>
            </a:r>
            <a:r>
              <a:rPr lang="ko-KR" altLang="en-US" dirty="0"/>
              <a:t> </a:t>
            </a:r>
            <a:r>
              <a:rPr lang="en-US" dirty="0"/>
              <a:t>1976</a:t>
            </a:r>
            <a:r>
              <a:rPr lang="ko-KR" altLang="en-US" dirty="0"/>
              <a:t>년 </a:t>
            </a:r>
            <a:r>
              <a:rPr lang="en-US" dirty="0"/>
              <a:t>LA </a:t>
            </a:r>
            <a:r>
              <a:rPr lang="ko-KR" altLang="en-US" dirty="0"/>
              <a:t>지역의 오존 </a:t>
            </a:r>
            <a:r>
              <a:rPr lang="ko-KR" altLang="en-US" dirty="0" err="1"/>
              <a:t>오염데이터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dirty="0"/>
              <a:t>plot(Ozone$V8, Ozone$V9); help("Ozone")</a:t>
            </a:r>
          </a:p>
        </p:txBody>
      </p:sp>
    </p:spTree>
    <p:extLst>
      <p:ext uri="{BB962C8B-B14F-4D97-AF65-F5344CB8AC3E}">
        <p14:creationId xmlns:p14="http://schemas.microsoft.com/office/powerpoint/2010/main" val="870222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68018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코드 </a:t>
            </a:r>
            <a:r>
              <a:rPr lang="ko-KR" altLang="en-US" sz="4000" b="1" dirty="0" err="1"/>
              <a:t>한줄로</a:t>
            </a:r>
            <a:r>
              <a:rPr lang="ko-KR" altLang="en-US" sz="4000" b="1" dirty="0"/>
              <a:t> 구현하는 시각화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4617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# </a:t>
            </a:r>
            <a:r>
              <a:rPr lang="en-US" dirty="0" err="1"/>
              <a:t>그래프</a:t>
            </a:r>
            <a:r>
              <a:rPr lang="en-US" dirty="0"/>
              <a:t> </a:t>
            </a:r>
            <a:r>
              <a:rPr lang="en-US" dirty="0" err="1"/>
              <a:t>옵션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plot(Ozone$V8,                                        # </a:t>
            </a:r>
            <a:r>
              <a:rPr lang="en-US" dirty="0" err="1"/>
              <a:t>x축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Ozone$V9,                                            # </a:t>
            </a:r>
            <a:r>
              <a:rPr lang="en-US" dirty="0" err="1"/>
              <a:t>y축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 = "Sandburg Temperature",     # </a:t>
            </a:r>
            <a:r>
              <a:rPr lang="en-US" dirty="0" err="1"/>
              <a:t>x축</a:t>
            </a:r>
            <a:r>
              <a:rPr lang="en-US" dirty="0"/>
              <a:t> </a:t>
            </a:r>
            <a:r>
              <a:rPr lang="en-US" dirty="0" err="1"/>
              <a:t>이름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 = "El Monte Temperature",      # </a:t>
            </a:r>
            <a:r>
              <a:rPr lang="en-US" dirty="0" err="1"/>
              <a:t>y축</a:t>
            </a:r>
            <a:r>
              <a:rPr lang="en-US" dirty="0"/>
              <a:t> </a:t>
            </a:r>
            <a:r>
              <a:rPr lang="en-US" dirty="0" err="1"/>
              <a:t>이름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main = "Ozone",                                  # </a:t>
            </a:r>
            <a:r>
              <a:rPr lang="en-US" dirty="0" err="1"/>
              <a:t>그래프</a:t>
            </a:r>
            <a:r>
              <a:rPr lang="en-US" dirty="0"/>
              <a:t> </a:t>
            </a:r>
            <a:r>
              <a:rPr lang="en-US" dirty="0" err="1"/>
              <a:t>주제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cex</a:t>
            </a:r>
            <a:r>
              <a:rPr lang="en-US" dirty="0"/>
              <a:t> = .9,                                                 # </a:t>
            </a:r>
            <a:r>
              <a:rPr lang="en-US" dirty="0" err="1"/>
              <a:t>점의</a:t>
            </a:r>
            <a:r>
              <a:rPr lang="en-US" dirty="0"/>
              <a:t> </a:t>
            </a:r>
            <a:r>
              <a:rPr lang="en-US" dirty="0" err="1"/>
              <a:t>크기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pch</a:t>
            </a:r>
            <a:r>
              <a:rPr lang="en-US" dirty="0"/>
              <a:t> = "+",                                              # </a:t>
            </a:r>
            <a:r>
              <a:rPr lang="en-US" dirty="0" err="1"/>
              <a:t>점의</a:t>
            </a:r>
            <a:r>
              <a:rPr lang="en-US" dirty="0"/>
              <a:t> </a:t>
            </a:r>
            <a:r>
              <a:rPr lang="en-US" dirty="0" err="1"/>
              <a:t>종류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col = "Blue",                                          # </a:t>
            </a:r>
            <a:r>
              <a:rPr lang="en-US" dirty="0" err="1"/>
              <a:t>점의</a:t>
            </a:r>
            <a:r>
              <a:rPr lang="en-US" dirty="0"/>
              <a:t> </a:t>
            </a:r>
            <a:r>
              <a:rPr lang="en-US" dirty="0" err="1"/>
              <a:t>색상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xlim</a:t>
            </a:r>
            <a:r>
              <a:rPr lang="en-US" dirty="0"/>
              <a:t> = c(0, 100),                                   # </a:t>
            </a:r>
            <a:r>
              <a:rPr lang="en-US" dirty="0" err="1"/>
              <a:t>x축</a:t>
            </a:r>
            <a:r>
              <a:rPr lang="en-US" dirty="0"/>
              <a:t> </a:t>
            </a:r>
            <a:r>
              <a:rPr lang="en-US" dirty="0" err="1"/>
              <a:t>범위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ylim</a:t>
            </a:r>
            <a:r>
              <a:rPr lang="en-US" dirty="0"/>
              <a:t> = c(0, 90))                                     # </a:t>
            </a:r>
            <a:r>
              <a:rPr lang="en-US" dirty="0" err="1"/>
              <a:t>y축</a:t>
            </a:r>
            <a:r>
              <a:rPr lang="en-US" dirty="0"/>
              <a:t> </a:t>
            </a:r>
            <a:r>
              <a:rPr lang="en-US" dirty="0" err="1"/>
              <a:t>범위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13F76-88C7-CB43-B932-6B5D44BA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67" y="2146152"/>
            <a:ext cx="3761451" cy="28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5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38908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시각화의 필요성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rvest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wikiTable</a:t>
            </a:r>
            <a:r>
              <a:rPr lang="en-US" dirty="0"/>
              <a:t> &lt;- </a:t>
            </a:r>
            <a:r>
              <a:rPr lang="en-US" dirty="0" err="1"/>
              <a:t>read_html</a:t>
            </a:r>
            <a:r>
              <a:rPr lang="en-US" dirty="0"/>
              <a:t>("https://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Anscombe's_quartet</a:t>
            </a:r>
            <a:r>
              <a:rPr lang="en-US" dirty="0"/>
              <a:t>") %&gt;% </a:t>
            </a:r>
          </a:p>
          <a:p>
            <a:r>
              <a:rPr lang="en-US" dirty="0"/>
              <a:t>  </a:t>
            </a:r>
            <a:r>
              <a:rPr lang="en-US" dirty="0" err="1"/>
              <a:t>html_nodes</a:t>
            </a:r>
            <a:r>
              <a:rPr lang="en-US" dirty="0"/>
              <a:t>(".</a:t>
            </a:r>
            <a:r>
              <a:rPr lang="en-US" dirty="0" err="1"/>
              <a:t>wikitable</a:t>
            </a:r>
            <a:r>
              <a:rPr lang="en-US" dirty="0"/>
              <a:t>") %&gt;% </a:t>
            </a:r>
          </a:p>
          <a:p>
            <a:r>
              <a:rPr lang="en-US" dirty="0"/>
              <a:t>  </a:t>
            </a:r>
            <a:r>
              <a:rPr lang="en-US" dirty="0" err="1"/>
              <a:t>html_table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mytable</a:t>
            </a:r>
            <a:r>
              <a:rPr lang="en-US" dirty="0"/>
              <a:t> &lt;- </a:t>
            </a:r>
            <a:r>
              <a:rPr lang="en-US" dirty="0" err="1"/>
              <a:t>wikiTable</a:t>
            </a:r>
            <a:r>
              <a:rPr lang="en-US" dirty="0"/>
              <a:t>[2] %&gt;% </a:t>
            </a:r>
            <a:r>
              <a:rPr lang="en-US" dirty="0" err="1"/>
              <a:t>as.data.frame</a:t>
            </a:r>
            <a:r>
              <a:rPr lang="en-US" dirty="0"/>
              <a:t>()</a:t>
            </a:r>
          </a:p>
          <a:p>
            <a:r>
              <a:rPr lang="en-US" dirty="0"/>
              <a:t>glimpse(</a:t>
            </a:r>
            <a:r>
              <a:rPr lang="en-US" dirty="0" err="1"/>
              <a:t>mytable</a:t>
            </a:r>
            <a:r>
              <a:rPr lang="en-US" dirty="0"/>
              <a:t>)</a:t>
            </a:r>
          </a:p>
          <a:p>
            <a:r>
              <a:rPr lang="en-US" dirty="0" err="1"/>
              <a:t>graphTable</a:t>
            </a:r>
            <a:r>
              <a:rPr lang="en-US" dirty="0"/>
              <a:t> &lt;- </a:t>
            </a:r>
            <a:r>
              <a:rPr lang="en-US" dirty="0" err="1"/>
              <a:t>mytable</a:t>
            </a:r>
            <a:r>
              <a:rPr lang="en-US" dirty="0"/>
              <a:t> %&gt;% </a:t>
            </a:r>
          </a:p>
          <a:p>
            <a:r>
              <a:rPr lang="en-US" dirty="0"/>
              <a:t>  </a:t>
            </a:r>
            <a:r>
              <a:rPr lang="en-US" dirty="0" err="1"/>
              <a:t>mutate_all</a:t>
            </a:r>
            <a:r>
              <a:rPr lang="en-US" dirty="0"/>
              <a:t>(</a:t>
            </a:r>
            <a:r>
              <a:rPr lang="en-US" dirty="0" err="1"/>
              <a:t>as.double</a:t>
            </a:r>
            <a:r>
              <a:rPr lang="en-US" dirty="0"/>
              <a:t>) %&gt;% </a:t>
            </a:r>
          </a:p>
          <a:p>
            <a:r>
              <a:rPr lang="en-US" dirty="0"/>
              <a:t>  rename(x1 = I, y1 = I.1, </a:t>
            </a:r>
          </a:p>
          <a:p>
            <a:r>
              <a:rPr lang="en-US" dirty="0"/>
              <a:t>         x2 = II, y2 = II.1, </a:t>
            </a:r>
          </a:p>
          <a:p>
            <a:r>
              <a:rPr lang="en-US" dirty="0"/>
              <a:t>         x3 = III, y3 = III.1, </a:t>
            </a:r>
          </a:p>
          <a:p>
            <a:r>
              <a:rPr lang="en-US" dirty="0"/>
              <a:t>         x4 = IV, y4 = IV.1) %&gt;% </a:t>
            </a:r>
          </a:p>
          <a:p>
            <a:r>
              <a:rPr lang="en-US" dirty="0"/>
              <a:t>  filter(x1 != "NA")</a:t>
            </a:r>
          </a:p>
        </p:txBody>
      </p:sp>
    </p:spTree>
    <p:extLst>
      <p:ext uri="{BB962C8B-B14F-4D97-AF65-F5344CB8AC3E}">
        <p14:creationId xmlns:p14="http://schemas.microsoft.com/office/powerpoint/2010/main" val="85479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38908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시각화의 필요성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구현한 그래프가 의미하는 바는 무엇인가요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#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기술통계량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ko-KR" altLang="en-US" sz="1400" dirty="0"/>
              <a:t> 시각화의 필요성을 인지한다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9069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gridExtra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/>
              <a:t>b1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(x1, y1))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b2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(x2, y2))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b3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(x3, y3))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b4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(x4, y4))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gridExtra</a:t>
            </a:r>
            <a:r>
              <a:rPr lang="en-US" dirty="0"/>
              <a:t>::</a:t>
            </a:r>
            <a:r>
              <a:rPr lang="en-US" dirty="0" err="1"/>
              <a:t>grid.arrange</a:t>
            </a:r>
            <a:r>
              <a:rPr lang="en-US" dirty="0"/>
              <a:t>(b1, b2, b3, b4, </a:t>
            </a:r>
            <a:r>
              <a:rPr lang="en-US" dirty="0" err="1"/>
              <a:t>ncol</a:t>
            </a:r>
            <a:r>
              <a:rPr lang="en-US" dirty="0"/>
              <a:t>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D2CDE-8BA1-F24C-B073-13A97E97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3" y="2020887"/>
            <a:ext cx="4080934" cy="28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5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38908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시각화의 필요성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705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구현한 그래프가 의미하는 바는 무엇인가요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#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기술통계량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ko-KR" altLang="en-US" sz="1400" dirty="0"/>
              <a:t> 시각화의 필요성을 인지한다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51581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gridExtra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gridExtra</a:t>
            </a:r>
            <a:r>
              <a:rPr lang="en-US" dirty="0"/>
              <a:t>)</a:t>
            </a:r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/>
              <a:t>b1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(x1, y1))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b2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(x2, y2))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b3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(x3, y3))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b4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graphTable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(x4, y4))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gridExtra</a:t>
            </a:r>
            <a:r>
              <a:rPr lang="en-US" dirty="0"/>
              <a:t>::</a:t>
            </a:r>
            <a:r>
              <a:rPr lang="en-US" dirty="0" err="1"/>
              <a:t>grid.arrange</a:t>
            </a:r>
            <a:r>
              <a:rPr lang="en-US" dirty="0"/>
              <a:t>(b1, b2, b3, b4, </a:t>
            </a:r>
            <a:r>
              <a:rPr lang="en-US" dirty="0" err="1"/>
              <a:t>ncol</a:t>
            </a:r>
            <a:r>
              <a:rPr lang="en-US" dirty="0"/>
              <a:t> =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D2CDE-8BA1-F24C-B073-13A97E97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133" y="2020887"/>
            <a:ext cx="4080934" cy="28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7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문자형 변수 </a:t>
            </a:r>
            <a:r>
              <a:rPr lang="en-US" altLang="ko-KR" sz="1400" dirty="0"/>
              <a:t>(</a:t>
            </a:r>
            <a:r>
              <a:rPr lang="ko-KR" altLang="en-US" sz="1400" dirty="0"/>
              <a:t>범주형</a:t>
            </a:r>
            <a:r>
              <a:rPr lang="en-US" altLang="ko-KR" sz="1400" dirty="0"/>
              <a:t>)</a:t>
            </a:r>
            <a:r>
              <a:rPr lang="ko-KR" altLang="en-US" sz="1400" dirty="0"/>
              <a:t> 변수 </a:t>
            </a:r>
            <a:r>
              <a:rPr lang="en-US" altLang="ko-KR" sz="1400" dirty="0"/>
              <a:t>1</a:t>
            </a:r>
            <a:r>
              <a:rPr lang="ko-KR" altLang="en-US" sz="1400" dirty="0"/>
              <a:t>개일 때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4675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(diamonds, </a:t>
            </a:r>
            <a:r>
              <a:rPr lang="en-US" dirty="0" err="1"/>
              <a:t>aes</a:t>
            </a:r>
            <a:r>
              <a:rPr lang="en-US" dirty="0"/>
              <a:t>(cut))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(fill = "#0073C2FF") + </a:t>
            </a:r>
          </a:p>
          <a:p>
            <a:r>
              <a:rPr lang="en-US" dirty="0"/>
              <a:t>  </a:t>
            </a:r>
            <a:r>
              <a:rPr lang="en-US" dirty="0" err="1"/>
              <a:t>theme_pubclean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A73F4-09E9-964F-A5CE-3C6A2136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19" y="2337124"/>
            <a:ext cx="5851781" cy="40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7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문자형 변수 </a:t>
            </a:r>
            <a:r>
              <a:rPr lang="en-US" altLang="ko-KR" sz="1400" dirty="0"/>
              <a:t>(</a:t>
            </a:r>
            <a:r>
              <a:rPr lang="ko-KR" altLang="en-US" sz="1400" dirty="0"/>
              <a:t>범주형</a:t>
            </a:r>
            <a:r>
              <a:rPr lang="en-US" altLang="ko-KR" sz="1400" dirty="0"/>
              <a:t>)</a:t>
            </a:r>
            <a:r>
              <a:rPr lang="ko-KR" altLang="en-US" sz="1400" dirty="0"/>
              <a:t> 변수 </a:t>
            </a:r>
            <a:r>
              <a:rPr lang="en-US" altLang="ko-KR" sz="1400" dirty="0"/>
              <a:t>1</a:t>
            </a:r>
            <a:r>
              <a:rPr lang="ko-KR" altLang="en-US" sz="1400" dirty="0"/>
              <a:t>개일 때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4675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 = "", y = prop, fill = cut)) + </a:t>
            </a:r>
          </a:p>
          <a:p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(width = 1, stat = "identity", </a:t>
            </a:r>
          </a:p>
          <a:p>
            <a:r>
              <a:rPr lang="en-US" dirty="0"/>
              <a:t>color = "white") + </a:t>
            </a:r>
          </a:p>
          <a:p>
            <a:r>
              <a:rPr lang="en-US" dirty="0"/>
              <a:t>  </a:t>
            </a:r>
            <a:r>
              <a:rPr lang="en-US" dirty="0" err="1"/>
              <a:t>geom_text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</a:t>
            </a:r>
            <a:r>
              <a:rPr lang="en-US" dirty="0" err="1"/>
              <a:t>text.labels</a:t>
            </a:r>
            <a:r>
              <a:rPr lang="en-US" dirty="0"/>
              <a:t>, label = prop), color = "white") + </a:t>
            </a:r>
          </a:p>
          <a:p>
            <a:r>
              <a:rPr lang="en-US" dirty="0"/>
              <a:t>  </a:t>
            </a:r>
            <a:r>
              <a:rPr lang="en-US" dirty="0" err="1"/>
              <a:t>coord_polar</a:t>
            </a:r>
            <a:r>
              <a:rPr lang="en-US" dirty="0"/>
              <a:t>("y", start = 0) + </a:t>
            </a:r>
          </a:p>
          <a:p>
            <a:r>
              <a:rPr lang="en-US" dirty="0"/>
              <a:t>  </a:t>
            </a:r>
            <a:r>
              <a:rPr lang="en-US" dirty="0" err="1"/>
              <a:t>ggpubr</a:t>
            </a:r>
            <a:r>
              <a:rPr lang="en-US" dirty="0"/>
              <a:t>::</a:t>
            </a:r>
            <a:r>
              <a:rPr lang="en-US" dirty="0" err="1"/>
              <a:t>fill_palette</a:t>
            </a:r>
            <a:r>
              <a:rPr lang="en-US" dirty="0"/>
              <a:t>("</a:t>
            </a:r>
            <a:r>
              <a:rPr lang="en-US" dirty="0" err="1"/>
              <a:t>jco</a:t>
            </a:r>
            <a:r>
              <a:rPr lang="en-US" dirty="0"/>
              <a:t>") + </a:t>
            </a:r>
          </a:p>
          <a:p>
            <a:r>
              <a:rPr lang="en-US" dirty="0"/>
              <a:t>  </a:t>
            </a:r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312E4-E5A7-C24A-A6AB-27D7679E1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8" r="5601"/>
          <a:stretch/>
        </p:blipFill>
        <p:spPr>
          <a:xfrm>
            <a:off x="5159237" y="1999489"/>
            <a:ext cx="4501230" cy="37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1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문자형 변수 </a:t>
            </a:r>
            <a:r>
              <a:rPr lang="en-US" altLang="ko-KR" sz="1400" dirty="0"/>
              <a:t>(</a:t>
            </a:r>
            <a:r>
              <a:rPr lang="ko-KR" altLang="en-US" sz="1400" dirty="0"/>
              <a:t>범주형</a:t>
            </a:r>
            <a:r>
              <a:rPr lang="en-US" altLang="ko-KR" sz="1400" dirty="0"/>
              <a:t>)</a:t>
            </a:r>
            <a:r>
              <a:rPr lang="ko-KR" altLang="en-US" sz="1400" dirty="0"/>
              <a:t> 변수 </a:t>
            </a:r>
            <a:r>
              <a:rPr lang="en-US" altLang="ko-KR" sz="1400" dirty="0"/>
              <a:t>1</a:t>
            </a:r>
            <a:r>
              <a:rPr lang="ko-KR" altLang="en-US" sz="1400" dirty="0"/>
              <a:t>개일 때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4675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(cut, prop)) + </a:t>
            </a:r>
          </a:p>
          <a:p>
            <a:r>
              <a:rPr lang="en-US" dirty="0"/>
              <a:t>  </a:t>
            </a:r>
            <a:r>
              <a:rPr lang="en-US" dirty="0" err="1"/>
              <a:t>geom_linerange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cut, </a:t>
            </a:r>
          </a:p>
          <a:p>
            <a:r>
              <a:rPr lang="en-US" dirty="0" err="1"/>
              <a:t>ymin</a:t>
            </a:r>
            <a:r>
              <a:rPr lang="en-US" dirty="0"/>
              <a:t> = 0, </a:t>
            </a:r>
          </a:p>
          <a:p>
            <a:r>
              <a:rPr lang="en-US" dirty="0" err="1"/>
              <a:t>ymax</a:t>
            </a:r>
            <a:r>
              <a:rPr lang="en-US" dirty="0"/>
              <a:t> = prop), </a:t>
            </a:r>
          </a:p>
          <a:p>
            <a:r>
              <a:rPr lang="en-US" dirty="0"/>
              <a:t>                 color = "</a:t>
            </a:r>
            <a:r>
              <a:rPr lang="en-US" dirty="0" err="1"/>
              <a:t>lightgray</a:t>
            </a:r>
            <a:r>
              <a:rPr lang="en-US" dirty="0"/>
              <a:t>", size = 3) + 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cut), size = 4) + </a:t>
            </a:r>
          </a:p>
          <a:p>
            <a:r>
              <a:rPr lang="en-US" dirty="0"/>
              <a:t>  </a:t>
            </a:r>
            <a:r>
              <a:rPr lang="en-US" dirty="0" err="1"/>
              <a:t>color_palette</a:t>
            </a:r>
            <a:r>
              <a:rPr lang="en-US" dirty="0"/>
              <a:t>("</a:t>
            </a:r>
            <a:r>
              <a:rPr lang="en-US" dirty="0" err="1"/>
              <a:t>jco</a:t>
            </a:r>
            <a:r>
              <a:rPr lang="en-US" dirty="0"/>
              <a:t>") + </a:t>
            </a:r>
          </a:p>
          <a:p>
            <a:r>
              <a:rPr lang="en-US" dirty="0"/>
              <a:t>  </a:t>
            </a:r>
            <a:r>
              <a:rPr lang="en-US" dirty="0" err="1"/>
              <a:t>theme_pubclean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8FB-E34F-8E46-AC92-A4B4EB41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67" y="2365803"/>
            <a:ext cx="4936066" cy="34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 err="1"/>
              <a:t>숫자형</a:t>
            </a:r>
            <a:r>
              <a:rPr lang="ko-KR" altLang="en-US" sz="1400" dirty="0"/>
              <a:t> 변수 </a:t>
            </a:r>
            <a:r>
              <a:rPr lang="en-US" altLang="ko-KR" sz="1400" dirty="0"/>
              <a:t>1</a:t>
            </a:r>
            <a:r>
              <a:rPr lang="ko-KR" altLang="en-US" sz="1400" dirty="0"/>
              <a:t>개일 때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Density (</a:t>
            </a:r>
            <a:r>
              <a:rPr lang="ko-KR" altLang="en-US" sz="1400" dirty="0"/>
              <a:t>밀도 그래프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58778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변수가 </a:t>
            </a:r>
            <a:r>
              <a:rPr lang="ko-KR" altLang="en-US" dirty="0" err="1"/>
              <a:t>숫자형</a:t>
            </a:r>
            <a:r>
              <a:rPr lang="ko-KR" altLang="en-US" dirty="0"/>
              <a:t> 변수 하나일 때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빈도수</a:t>
            </a:r>
            <a:endParaRPr lang="en-US" dirty="0"/>
          </a:p>
          <a:p>
            <a:r>
              <a:rPr lang="en-US" dirty="0"/>
              <a:t>a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wdata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(x = weight)) </a:t>
            </a:r>
          </a:p>
          <a:p>
            <a:r>
              <a:rPr lang="en-US" dirty="0"/>
              <a:t>a1 &lt;- a + </a:t>
            </a:r>
            <a:r>
              <a:rPr lang="en-US" dirty="0" err="1"/>
              <a:t>geom_density</a:t>
            </a:r>
            <a:r>
              <a:rPr lang="en-US" dirty="0"/>
              <a:t>() + </a:t>
            </a:r>
          </a:p>
          <a:p>
            <a:r>
              <a:rPr lang="en-US" dirty="0"/>
              <a:t>  </a:t>
            </a:r>
            <a:r>
              <a:rPr lang="en-US" dirty="0" err="1"/>
              <a:t>geom_vline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xintercept</a:t>
            </a:r>
            <a:r>
              <a:rPr lang="en-US" dirty="0"/>
              <a:t> = mean(weight)), </a:t>
            </a:r>
          </a:p>
          <a:p>
            <a:r>
              <a:rPr lang="en-US" dirty="0"/>
              <a:t>             </a:t>
            </a:r>
            <a:r>
              <a:rPr lang="en-US" dirty="0" err="1"/>
              <a:t>linetype</a:t>
            </a:r>
            <a:r>
              <a:rPr lang="en-US" dirty="0"/>
              <a:t> = "dashed", size = 0.6) </a:t>
            </a:r>
          </a:p>
          <a:p>
            <a:endParaRPr lang="en-US" dirty="0"/>
          </a:p>
          <a:p>
            <a:r>
              <a:rPr lang="en-US" dirty="0"/>
              <a:t>a2 &lt;- a + </a:t>
            </a:r>
            <a:r>
              <a:rPr lang="en-US" dirty="0" err="1"/>
              <a:t>geom_density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(y = ..count..), fill = "</a:t>
            </a:r>
            <a:r>
              <a:rPr lang="en-US" dirty="0" err="1"/>
              <a:t>lightgray</a:t>
            </a:r>
            <a:r>
              <a:rPr lang="en-US" dirty="0"/>
              <a:t>") + </a:t>
            </a:r>
          </a:p>
          <a:p>
            <a:r>
              <a:rPr lang="en-US" dirty="0"/>
              <a:t>  </a:t>
            </a:r>
            <a:r>
              <a:rPr lang="en-US" dirty="0" err="1"/>
              <a:t>geom_vline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xintercept</a:t>
            </a:r>
            <a:r>
              <a:rPr lang="en-US" dirty="0"/>
              <a:t> = mean(weight)), </a:t>
            </a:r>
          </a:p>
          <a:p>
            <a:r>
              <a:rPr lang="en-US" dirty="0"/>
              <a:t>             </a:t>
            </a:r>
            <a:r>
              <a:rPr lang="en-US" dirty="0" err="1"/>
              <a:t>linetype</a:t>
            </a:r>
            <a:r>
              <a:rPr lang="en-US" dirty="0"/>
              <a:t> = "dashed", size = 0.6, color = "#FC4E07")</a:t>
            </a:r>
          </a:p>
          <a:p>
            <a:r>
              <a:rPr lang="en-US" dirty="0" err="1"/>
              <a:t>grid.arrange</a:t>
            </a:r>
            <a:r>
              <a:rPr lang="en-US" dirty="0"/>
              <a:t>(a1, a2)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6031B-07BF-724C-9412-19C1AFD2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192" y="1978404"/>
            <a:ext cx="3668341" cy="25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4519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개요</a:t>
            </a:r>
            <a:endParaRPr lang="en-US" altLang="ko-KR" sz="4000" b="1" dirty="0"/>
          </a:p>
          <a:p>
            <a:endParaRPr lang="en-US" sz="1200" dirty="0"/>
          </a:p>
          <a:p>
            <a:r>
              <a:rPr lang="ko-KR" altLang="en-US" dirty="0"/>
              <a:t>*분석 정의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1" y="2296061"/>
            <a:ext cx="8907322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데이터에서 숨은 패턴을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데이터의 종류는 어떤 것이 있는가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정성적인 데이터 </a:t>
            </a:r>
            <a:r>
              <a:rPr lang="en-US" altLang="ko-KR" sz="2400" dirty="0">
                <a:sym typeface="Wingdings" pitchFamily="2" charset="2"/>
              </a:rPr>
              <a:t>VS. </a:t>
            </a:r>
            <a:r>
              <a:rPr lang="ko-KR" altLang="en-US" sz="2400" dirty="0">
                <a:sym typeface="Wingdings" pitchFamily="2" charset="2"/>
              </a:rPr>
              <a:t>정량적인 데이터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패턴을 어떻게 찾을 것인가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수치화 또는 일반화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왜 필요한가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최적의 의사결정을 위하여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1651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 err="1"/>
              <a:t>숫자형</a:t>
            </a:r>
            <a:r>
              <a:rPr lang="ko-KR" altLang="en-US" sz="1400" dirty="0"/>
              <a:t> 변수 </a:t>
            </a:r>
            <a:r>
              <a:rPr lang="en-US" altLang="ko-KR" sz="1400" dirty="0"/>
              <a:t>1</a:t>
            </a:r>
            <a:r>
              <a:rPr lang="ko-KR" altLang="en-US" sz="1400" dirty="0"/>
              <a:t>개일 때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Histogram (</a:t>
            </a:r>
            <a:r>
              <a:rPr lang="ko-KR" altLang="en-US" sz="1400" dirty="0" err="1"/>
              <a:t>도수분포표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5107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변수가 </a:t>
            </a:r>
            <a:r>
              <a:rPr lang="ko-KR" altLang="en-US" dirty="0" err="1"/>
              <a:t>숫자형</a:t>
            </a:r>
            <a:r>
              <a:rPr lang="ko-KR" altLang="en-US" dirty="0"/>
              <a:t> 변수 하나일 때</a:t>
            </a:r>
          </a:p>
          <a:p>
            <a:r>
              <a:rPr lang="en-US" altLang="ko-KR" dirty="0"/>
              <a:t># </a:t>
            </a:r>
            <a:r>
              <a:rPr lang="ko-KR" altLang="en-US" dirty="0"/>
              <a:t>빈도수</a:t>
            </a:r>
            <a:endParaRPr lang="en-US" dirty="0"/>
          </a:p>
          <a:p>
            <a:r>
              <a:rPr lang="en-US" dirty="0"/>
              <a:t>a + </a:t>
            </a:r>
            <a:r>
              <a:rPr lang="en-US" dirty="0" err="1"/>
              <a:t>geom_histogram</a:t>
            </a:r>
            <a:r>
              <a:rPr lang="en-US" dirty="0"/>
              <a:t>(bins = 30, </a:t>
            </a:r>
          </a:p>
          <a:p>
            <a:r>
              <a:rPr lang="en-US" dirty="0"/>
              <a:t>				</a:t>
            </a:r>
            <a:r>
              <a:rPr lang="ko-KR" altLang="en-US" dirty="0"/>
              <a:t>     </a:t>
            </a:r>
            <a:r>
              <a:rPr lang="en-US" dirty="0"/>
              <a:t>color = "black", </a:t>
            </a:r>
          </a:p>
          <a:p>
            <a:r>
              <a:rPr lang="ko-KR" altLang="en-US" dirty="0"/>
              <a:t>                                        </a:t>
            </a:r>
            <a:r>
              <a:rPr lang="en-US" dirty="0"/>
              <a:t>fill = "gray") + </a:t>
            </a:r>
            <a:r>
              <a:rPr lang="en-US" dirty="0" err="1"/>
              <a:t>geom_vline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xintercept</a:t>
            </a:r>
            <a:r>
              <a:rPr lang="en-US" dirty="0"/>
              <a:t> = mean(weight)), </a:t>
            </a:r>
          </a:p>
          <a:p>
            <a:r>
              <a:rPr lang="ko-KR" altLang="en-US" dirty="0"/>
              <a:t>                       </a:t>
            </a:r>
            <a:r>
              <a:rPr lang="en-US" dirty="0" err="1"/>
              <a:t>linetype</a:t>
            </a:r>
            <a:r>
              <a:rPr lang="en-US" dirty="0"/>
              <a:t> = "dashed", size = 0.6)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B699D-9574-B649-9D61-76B98BDE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125" y="2059639"/>
            <a:ext cx="4578408" cy="31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 err="1"/>
              <a:t>숫자형</a:t>
            </a:r>
            <a:r>
              <a:rPr lang="ko-KR" altLang="en-US" sz="1400" dirty="0"/>
              <a:t> 변수 </a:t>
            </a:r>
            <a:r>
              <a:rPr lang="en-US" altLang="ko-KR" sz="1400" dirty="0"/>
              <a:t>1</a:t>
            </a:r>
            <a:r>
              <a:rPr lang="ko-KR" altLang="en-US" sz="1400" dirty="0"/>
              <a:t>개이지만</a:t>
            </a:r>
            <a:r>
              <a:rPr lang="en-US" altLang="ko-KR" sz="1400" dirty="0"/>
              <a:t>,</a:t>
            </a:r>
            <a:r>
              <a:rPr lang="ko-KR" altLang="en-US" sz="1400" dirty="0"/>
              <a:t> 그룹별로 </a:t>
            </a:r>
            <a:r>
              <a:rPr lang="ko-KR" altLang="en-US" sz="1400" dirty="0" err="1"/>
              <a:t>시각화활</a:t>
            </a:r>
            <a:r>
              <a:rPr lang="ko-KR" altLang="en-US" sz="1400" dirty="0"/>
              <a:t> 때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1" y="2621398"/>
            <a:ext cx="51073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#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ggridges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ggridges</a:t>
            </a:r>
            <a:r>
              <a:rPr lang="en-US" dirty="0"/>
              <a:t>)</a:t>
            </a:r>
          </a:p>
          <a:p>
            <a:r>
              <a:rPr lang="en-US" dirty="0"/>
              <a:t>library(ggplot2)</a:t>
            </a:r>
          </a:p>
          <a:p>
            <a:r>
              <a:rPr lang="en-US" dirty="0" err="1"/>
              <a:t>theme_set</a:t>
            </a:r>
            <a:r>
              <a:rPr lang="en-US" dirty="0"/>
              <a:t>(</a:t>
            </a:r>
            <a:r>
              <a:rPr lang="en-US" dirty="0" err="1"/>
              <a:t>theme_ridges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(iris,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</a:t>
            </a:r>
            <a:r>
              <a:rPr lang="en-US" dirty="0"/>
              <a:t>, y = Species)) +</a:t>
            </a:r>
          </a:p>
          <a:p>
            <a:r>
              <a:rPr lang="en-US" dirty="0"/>
              <a:t>  </a:t>
            </a:r>
            <a:r>
              <a:rPr lang="en-US" dirty="0" err="1"/>
              <a:t>geom_density_ridges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 = Species)) +</a:t>
            </a:r>
          </a:p>
          <a:p>
            <a:r>
              <a:rPr lang="en-US" dirty="0"/>
              <a:t>  </a:t>
            </a:r>
            <a:r>
              <a:rPr lang="en-US" dirty="0" err="1"/>
              <a:t>scale_fill_manual</a:t>
            </a:r>
            <a:r>
              <a:rPr lang="en-US" dirty="0"/>
              <a:t>(values = c("#00AFBB", "#E7B800", "#FC4E07"))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D9E49-CFA3-3446-BA52-12AB3191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951" y="2621398"/>
            <a:ext cx="4403582" cy="29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0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두 </a:t>
            </a:r>
            <a:r>
              <a:rPr lang="ko-KR" altLang="en-US" sz="1400" dirty="0" err="1"/>
              <a:t>수량형</a:t>
            </a:r>
            <a:r>
              <a:rPr lang="ko-KR" altLang="en-US" sz="1400" dirty="0"/>
              <a:t> 변수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0" y="2621398"/>
            <a:ext cx="54697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library(ggplot2)</a:t>
            </a:r>
          </a:p>
          <a:p>
            <a:r>
              <a:rPr lang="en-US" dirty="0"/>
              <a:t>a1 &lt;- </a:t>
            </a:r>
            <a:r>
              <a:rPr lang="en-US" dirty="0" err="1"/>
              <a:t>ggplot</a:t>
            </a:r>
            <a:r>
              <a:rPr lang="en-US" dirty="0"/>
              <a:t>(iris,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</a:t>
            </a:r>
            <a:r>
              <a:rPr lang="en-US" dirty="0"/>
              <a:t>, </a:t>
            </a:r>
          </a:p>
          <a:p>
            <a:r>
              <a:rPr lang="ko-KR" altLang="en-US" dirty="0"/>
              <a:t>                                     </a:t>
            </a:r>
            <a:r>
              <a:rPr lang="en-US" dirty="0"/>
              <a:t>y = </a:t>
            </a:r>
            <a:r>
              <a:rPr lang="en-US" dirty="0" err="1"/>
              <a:t>Sepal.Width</a:t>
            </a:r>
            <a:r>
              <a:rPr lang="en-US" dirty="0"/>
              <a:t>))+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/>
              <a:t># </a:t>
            </a:r>
          </a:p>
          <a:p>
            <a:r>
              <a:rPr lang="en-US" dirty="0"/>
              <a:t>a2 &lt;- </a:t>
            </a:r>
            <a:r>
              <a:rPr lang="en-US" dirty="0" err="1"/>
              <a:t>ggplot</a:t>
            </a:r>
            <a:r>
              <a:rPr lang="en-US" dirty="0"/>
              <a:t>(iris,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</a:t>
            </a:r>
            <a:r>
              <a:rPr lang="en-US" dirty="0"/>
              <a:t>, </a:t>
            </a:r>
          </a:p>
          <a:p>
            <a:r>
              <a:rPr lang="ko-KR" altLang="en-US" dirty="0"/>
              <a:t>                                     </a:t>
            </a:r>
            <a:r>
              <a:rPr lang="en-US" dirty="0"/>
              <a:t>y = </a:t>
            </a:r>
            <a:r>
              <a:rPr lang="en-US" dirty="0" err="1"/>
              <a:t>Sepal.Width</a:t>
            </a:r>
            <a:r>
              <a:rPr lang="en-US" dirty="0"/>
              <a:t>))+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(size = 1.2, color = "</a:t>
            </a:r>
            <a:r>
              <a:rPr lang="en-US" dirty="0" err="1"/>
              <a:t>steelblue</a:t>
            </a:r>
            <a:r>
              <a:rPr lang="en-US" dirty="0"/>
              <a:t>", </a:t>
            </a:r>
          </a:p>
          <a:p>
            <a:r>
              <a:rPr lang="ko-KR" altLang="en-US" dirty="0"/>
              <a:t>                         </a:t>
            </a:r>
            <a:r>
              <a:rPr lang="en-US" dirty="0"/>
              <a:t>shape = 21)</a:t>
            </a:r>
          </a:p>
          <a:p>
            <a:endParaRPr lang="en-US" dirty="0"/>
          </a:p>
          <a:p>
            <a:r>
              <a:rPr lang="en-US" dirty="0" err="1"/>
              <a:t>grid.arrange</a:t>
            </a:r>
            <a:r>
              <a:rPr lang="en-US" dirty="0"/>
              <a:t>(a1, a2)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9739E-85BC-0A49-90F9-4D19FE1D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68" y="2012078"/>
            <a:ext cx="4978997" cy="30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0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7943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변수의 종류에 따른 다양한 시각화 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80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# </a:t>
            </a:r>
            <a:r>
              <a:rPr lang="ko-KR" altLang="en-US" sz="1400" dirty="0"/>
              <a:t>두 </a:t>
            </a:r>
            <a:r>
              <a:rPr lang="ko-KR" altLang="en-US" sz="1400" dirty="0" err="1"/>
              <a:t>수량형</a:t>
            </a:r>
            <a:r>
              <a:rPr lang="ko-KR" altLang="en-US" sz="1400" dirty="0"/>
              <a:t> 변수의 그래프를 그룹별로 시각화 할 때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7DC5-A6CE-094A-B8E1-2998D73B5543}"/>
              </a:ext>
            </a:extLst>
          </p:cNvPr>
          <p:cNvSpPr/>
          <p:nvPr/>
        </p:nvSpPr>
        <p:spPr>
          <a:xfrm>
            <a:off x="565290" y="2621398"/>
            <a:ext cx="54697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(iris, 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Sepal.Length</a:t>
            </a:r>
            <a:r>
              <a:rPr lang="en-US" dirty="0"/>
              <a:t>, </a:t>
            </a:r>
          </a:p>
          <a:p>
            <a:r>
              <a:rPr lang="ko-KR" altLang="en-US" dirty="0"/>
              <a:t>                           </a:t>
            </a:r>
            <a:r>
              <a:rPr lang="en-US" dirty="0"/>
              <a:t>y = </a:t>
            </a:r>
            <a:r>
              <a:rPr lang="en-US" dirty="0" err="1"/>
              <a:t>Sepal.Width</a:t>
            </a:r>
            <a:r>
              <a:rPr lang="en-US" dirty="0"/>
              <a:t>))+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Species))+               </a:t>
            </a:r>
          </a:p>
          <a:p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(color = Species, </a:t>
            </a:r>
          </a:p>
          <a:p>
            <a:r>
              <a:rPr lang="ko-KR" altLang="en-US" dirty="0"/>
              <a:t>                                    </a:t>
            </a:r>
            <a:r>
              <a:rPr lang="en-US" dirty="0"/>
              <a:t>fill = Species))+</a:t>
            </a:r>
          </a:p>
          <a:p>
            <a:r>
              <a:rPr lang="en-US" dirty="0"/>
              <a:t>  </a:t>
            </a:r>
            <a:r>
              <a:rPr lang="en-US" b="1" dirty="0" err="1"/>
              <a:t>facet_wrap</a:t>
            </a:r>
            <a:r>
              <a:rPr lang="en-US" b="1" dirty="0"/>
              <a:t>(~Species, </a:t>
            </a:r>
            <a:r>
              <a:rPr lang="en-US" b="1" dirty="0" err="1"/>
              <a:t>ncol</a:t>
            </a:r>
            <a:r>
              <a:rPr lang="en-US" b="1" dirty="0"/>
              <a:t> = 3, </a:t>
            </a:r>
            <a:r>
              <a:rPr lang="en-US" b="1" dirty="0" err="1"/>
              <a:t>nrow</a:t>
            </a:r>
            <a:r>
              <a:rPr lang="en-US" b="1" dirty="0"/>
              <a:t> = 1)+</a:t>
            </a:r>
          </a:p>
          <a:p>
            <a:r>
              <a:rPr lang="en-US" dirty="0"/>
              <a:t>  </a:t>
            </a:r>
            <a:r>
              <a:rPr lang="en-US" dirty="0" err="1"/>
              <a:t>scale_color_manual</a:t>
            </a:r>
            <a:r>
              <a:rPr lang="en-US" dirty="0"/>
              <a:t>(values = c("#00AFBB", </a:t>
            </a:r>
          </a:p>
          <a:p>
            <a:r>
              <a:rPr lang="ko-KR" altLang="en-US" dirty="0"/>
              <a:t>                                  </a:t>
            </a:r>
            <a:r>
              <a:rPr lang="en-US" dirty="0"/>
              <a:t>"#E7B800", "#FC4E07"))+</a:t>
            </a:r>
          </a:p>
          <a:p>
            <a:r>
              <a:rPr lang="en-US" dirty="0"/>
              <a:t>  </a:t>
            </a:r>
            <a:r>
              <a:rPr lang="en-US" dirty="0" err="1"/>
              <a:t>scale_fill_manual</a:t>
            </a:r>
            <a:r>
              <a:rPr lang="en-US" dirty="0"/>
              <a:t>(values = c("#00AFBB", </a:t>
            </a:r>
          </a:p>
          <a:p>
            <a:r>
              <a:rPr lang="ko-KR" altLang="en-US" dirty="0"/>
              <a:t>                                  </a:t>
            </a:r>
            <a:r>
              <a:rPr lang="en-US" dirty="0"/>
              <a:t>"#E7B800", "#FC4E07"))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16F5F-4FE9-C94F-9483-C90A3433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215" y="2117928"/>
            <a:ext cx="4867599" cy="32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40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</a:t>
            </a:r>
            <a:r>
              <a:rPr lang="ko-KR" altLang="en-US" dirty="0" err="1"/>
              <a:t>수포자를</a:t>
            </a:r>
            <a:r>
              <a:rPr lang="ko-KR" altLang="en-US" dirty="0"/>
              <a:t> 위한 </a:t>
            </a:r>
            <a:r>
              <a:rPr lang="en-US" altLang="ko-KR" dirty="0"/>
              <a:t>R </a:t>
            </a:r>
            <a:r>
              <a:rPr lang="ko-KR" altLang="en-US" dirty="0"/>
              <a:t>데이터 분석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4889"/>
              </p:ext>
            </p:extLst>
          </p:nvPr>
        </p:nvGraphicFramePr>
        <p:xfrm>
          <a:off x="681038" y="1030288"/>
          <a:ext cx="8543926" cy="55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 err="1">
                          <a:solidFill>
                            <a:schemeClr val="bg1"/>
                          </a:solidFill>
                        </a:rPr>
                        <a:t>실무적용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엑셀 데이터 시각화하기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에서 </a:t>
                      </a:r>
                      <a:r>
                        <a:rPr lang="ko-KR" altLang="en-US" b="1" dirty="0"/>
                        <a:t>엑셀</a:t>
                      </a:r>
                      <a:r>
                        <a:rPr lang="ko-KR" altLang="en-US" dirty="0"/>
                        <a:t> 데이터를 불러와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회차</a:t>
                      </a:r>
                      <a:r>
                        <a:rPr lang="ko-KR" altLang="en-US" dirty="0"/>
                        <a:t> 내용을 반복 적용하기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ggplot2</a:t>
                      </a:r>
                      <a:r>
                        <a:rPr lang="ko-KR" altLang="en-US" dirty="0"/>
                        <a:t> 패키지 설치 및 개요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dplyr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설치 및 개요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엑셀 데이터 불러오고 내보내기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구성 살펴보기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시각화의 중요성 및 개요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날짜 및 텍스트 데이터의 처리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매출과 관련된 </a:t>
                      </a:r>
                      <a:r>
                        <a:rPr lang="ko-KR" altLang="en-US" dirty="0" err="1"/>
                        <a:t>엑셀데이터</a:t>
                      </a:r>
                      <a:r>
                        <a:rPr lang="ko-KR" altLang="en-US" dirty="0"/>
                        <a:t> 불러오기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결합과 변수 추가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데이터를 부분적으로 선택하고 요약하기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요약된 데이터를 </a:t>
                      </a:r>
                      <a:r>
                        <a:rPr lang="en-US" altLang="ko-KR" dirty="0"/>
                        <a:t>ggplot2</a:t>
                      </a:r>
                      <a:r>
                        <a:rPr lang="ko-KR" altLang="en-US" dirty="0"/>
                        <a:t> 그래프로 시각화하기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날짜 데이터 처리 방법 익히기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3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474211"/>
              </p:ext>
            </p:extLst>
          </p:nvPr>
        </p:nvGraphicFramePr>
        <p:xfrm>
          <a:off x="681038" y="1030288"/>
          <a:ext cx="8543926" cy="4121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데이터 분석 요약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!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데이터 분석가의 기본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연속형</a:t>
                      </a:r>
                      <a:r>
                        <a:rPr lang="ko-KR" altLang="en-US" dirty="0"/>
                        <a:t> 변수를 요약하고 표현하는 다양한 방법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평균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분산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데이터에 숨어 있는 통계 개념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dplyr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제대로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</a:t>
                      </a:r>
                      <a:r>
                        <a:rPr lang="ko-KR" altLang="en-US" dirty="0" err="1"/>
                        <a:t>전처리를</a:t>
                      </a:r>
                      <a:r>
                        <a:rPr lang="ko-KR" altLang="en-US" dirty="0"/>
                        <a:t> 위한 </a:t>
                      </a:r>
                      <a:r>
                        <a:rPr lang="en-US" altLang="ko-KR" dirty="0" err="1"/>
                        <a:t>tidyr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벡터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행렬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List, </a:t>
                      </a:r>
                      <a:r>
                        <a:rPr lang="ko-KR" altLang="en-US" dirty="0"/>
                        <a:t>데이터 프레임 이해하기 </a:t>
                      </a:r>
                      <a:r>
                        <a:rPr lang="en-US" altLang="ko-KR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내용 보강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총합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평균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중간값</a:t>
                      </a:r>
                      <a:r>
                        <a:rPr lang="ko-KR" altLang="en-US" dirty="0"/>
                        <a:t> 구하기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요약하기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범주형 </a:t>
                      </a:r>
                      <a:r>
                        <a:rPr lang="ko-KR" altLang="en-US" dirty="0" err="1"/>
                        <a:t>변수별</a:t>
                      </a:r>
                      <a:r>
                        <a:rPr lang="ko-KR" altLang="en-US" dirty="0"/>
                        <a:t> 데이터 </a:t>
                      </a:r>
                      <a:r>
                        <a:rPr lang="ko-KR" altLang="en-US" dirty="0" err="1"/>
                        <a:t>계산해보기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2</a:t>
            </a:r>
            <a:r>
              <a:rPr lang="en-US" dirty="0"/>
              <a:t>. </a:t>
            </a:r>
            <a:r>
              <a:rPr lang="ko-KR" altLang="en-US" dirty="0"/>
              <a:t>매크로</a:t>
            </a:r>
            <a:r>
              <a:rPr lang="en-US" altLang="ko-KR" dirty="0"/>
              <a:t>?</a:t>
            </a:r>
            <a:r>
              <a:rPr lang="ko-KR" altLang="en-US" dirty="0"/>
              <a:t> 분석 위한 데이터 특징 이해하기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9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196605"/>
              </p:ext>
            </p:extLst>
          </p:nvPr>
        </p:nvGraphicFramePr>
        <p:xfrm>
          <a:off x="681038" y="1030288"/>
          <a:ext cx="8543926" cy="376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텍스트 데이터 분석의 중요성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텍스트 데이터에서 </a:t>
                      </a:r>
                      <a:r>
                        <a:rPr lang="ko-KR" altLang="en-US" dirty="0" err="1"/>
                        <a:t>의미있는</a:t>
                      </a:r>
                      <a:r>
                        <a:rPr lang="ko-KR" altLang="en-US" dirty="0"/>
                        <a:t> 관계 찾기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웹 </a:t>
                      </a:r>
                      <a:r>
                        <a:rPr lang="ko-KR" altLang="en-US" dirty="0" err="1"/>
                        <a:t>크롤링의</a:t>
                      </a:r>
                      <a:r>
                        <a:rPr lang="ko-KR" altLang="en-US" dirty="0"/>
                        <a:t> 기본 개념 및 구현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텍스트 데이터의 전처리 및 용어 등록하는 법 익히기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워드클라우드와</a:t>
                      </a:r>
                      <a:r>
                        <a:rPr lang="ko-KR" altLang="en-US" dirty="0"/>
                        <a:t> 연관성 분석을 통한 텍스트 속 </a:t>
                      </a:r>
                      <a:r>
                        <a:rPr lang="ko-KR" altLang="en-US" dirty="0" err="1"/>
                        <a:t>인사이트</a:t>
                      </a:r>
                      <a:r>
                        <a:rPr lang="ko-KR" altLang="en-US" dirty="0"/>
                        <a:t> 찾기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내용 보강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뉴스 </a:t>
                      </a:r>
                      <a:r>
                        <a:rPr lang="ko-KR" altLang="en-US" dirty="0" err="1"/>
                        <a:t>싸이트</a:t>
                      </a:r>
                      <a:r>
                        <a:rPr lang="ko-KR" altLang="en-US" dirty="0"/>
                        <a:t> 웹 </a:t>
                      </a:r>
                      <a:r>
                        <a:rPr lang="ko-KR" altLang="en-US" dirty="0" err="1"/>
                        <a:t>크롤링</a:t>
                      </a:r>
                      <a:r>
                        <a:rPr lang="ko-KR" altLang="en-US" dirty="0"/>
                        <a:t> 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텍스트 데이터 전처리 익히기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막대그래프 및 </a:t>
                      </a:r>
                      <a:r>
                        <a:rPr lang="ko-KR" altLang="en-US" dirty="0" err="1"/>
                        <a:t>워드클라우드로</a:t>
                      </a:r>
                      <a:r>
                        <a:rPr lang="ko-KR" altLang="en-US" dirty="0"/>
                        <a:t> 텍스트 데이터 </a:t>
                      </a:r>
                      <a:r>
                        <a:rPr lang="ko-KR" altLang="en-US" dirty="0" err="1"/>
                        <a:t>인사이트</a:t>
                      </a:r>
                      <a:r>
                        <a:rPr lang="ko-KR" altLang="en-US" dirty="0"/>
                        <a:t> 찾기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2</a:t>
            </a:r>
            <a:r>
              <a:rPr lang="en-US" dirty="0"/>
              <a:t>. </a:t>
            </a:r>
            <a:r>
              <a:rPr lang="ko-KR" altLang="en-US" dirty="0"/>
              <a:t>매크로</a:t>
            </a:r>
            <a:r>
              <a:rPr lang="en-US" altLang="ko-KR" dirty="0"/>
              <a:t>?</a:t>
            </a:r>
            <a:r>
              <a:rPr lang="ko-KR" altLang="en-US" dirty="0"/>
              <a:t> 분석 위한 데이터 특징 이해하기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48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570893"/>
              </p:ext>
            </p:extLst>
          </p:nvPr>
        </p:nvGraphicFramePr>
        <p:xfrm>
          <a:off x="681038" y="1030288"/>
          <a:ext cx="8543926" cy="4121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우리 회사 온라인 마케팅 광고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효과가 있는가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마케팅 광고</a:t>
                      </a:r>
                      <a:r>
                        <a:rPr lang="ko-KR" altLang="en-US" dirty="0"/>
                        <a:t>가 우리 </a:t>
                      </a:r>
                      <a:r>
                        <a:rPr lang="ko-KR" altLang="en-US" b="1" dirty="0"/>
                        <a:t>회사 매출</a:t>
                      </a:r>
                      <a:r>
                        <a:rPr lang="ko-KR" altLang="en-US" dirty="0"/>
                        <a:t>에 기여를 하는지 통계 모형으로 확인하기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</a:t>
                      </a:r>
                      <a:r>
                        <a:rPr lang="ko-KR" altLang="en-US" dirty="0"/>
                        <a:t> 소개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 </a:t>
                      </a:r>
                      <a:r>
                        <a:rPr lang="ko-KR" altLang="en-US" dirty="0"/>
                        <a:t>데이터 추출하기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대응표본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독립표본</a:t>
                      </a:r>
                      <a:r>
                        <a:rPr lang="en-US" altLang="ko-KR" dirty="0"/>
                        <a:t>? </a:t>
                      </a:r>
                      <a:r>
                        <a:rPr lang="ko-KR" altLang="en-US" dirty="0"/>
                        <a:t>그룹간 데이터 비교 분석하기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 데이터 이해하기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구글 웹사이트 분석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 연동하기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광고 전후 인과관계 데이터 분석하기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 데이터 </a:t>
                      </a:r>
                      <a:r>
                        <a:rPr lang="ko-KR" altLang="en-US" dirty="0" err="1"/>
                        <a:t>회귀모형</a:t>
                      </a:r>
                      <a:r>
                        <a:rPr lang="ko-KR" altLang="en-US" dirty="0"/>
                        <a:t> 만들고 예측하기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3</a:t>
            </a:r>
            <a:r>
              <a:rPr lang="en-US" dirty="0"/>
              <a:t>. </a:t>
            </a:r>
            <a:r>
              <a:rPr lang="ko-KR" altLang="en-US" dirty="0"/>
              <a:t>데이터 분석의 꽃</a:t>
            </a:r>
            <a:r>
              <a:rPr lang="en-US" altLang="ko-KR" dirty="0"/>
              <a:t>!</a:t>
            </a:r>
            <a:r>
              <a:rPr lang="ko-KR" altLang="en-US" dirty="0"/>
              <a:t> 미래를 예측하기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65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143280"/>
              </p:ext>
            </p:extLst>
          </p:nvPr>
        </p:nvGraphicFramePr>
        <p:xfrm>
          <a:off x="681038" y="1030288"/>
          <a:ext cx="8543926" cy="447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은행은 내 대출을 승인할까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거절할까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과거</a:t>
                      </a:r>
                      <a:r>
                        <a:rPr lang="ko-KR" altLang="en-US" dirty="0"/>
                        <a:t>의 데이터로 </a:t>
                      </a:r>
                      <a:r>
                        <a:rPr lang="ko-KR" altLang="en-US" b="1" dirty="0"/>
                        <a:t>현재</a:t>
                      </a:r>
                      <a:r>
                        <a:rPr lang="ko-KR" altLang="en-US" dirty="0"/>
                        <a:t> 모형을 만들면 </a:t>
                      </a:r>
                      <a:r>
                        <a:rPr lang="ko-KR" altLang="en-US" b="1" dirty="0"/>
                        <a:t>미래</a:t>
                      </a:r>
                      <a:r>
                        <a:rPr lang="ko-KR" altLang="en-US" dirty="0"/>
                        <a:t>를 예측할 수 있습니다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기계학습이란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Caret </a:t>
                      </a:r>
                      <a:r>
                        <a:rPr lang="ko-KR" altLang="en-US" dirty="0" err="1"/>
                        <a:t>패키지란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로지스틱</a:t>
                      </a:r>
                      <a:r>
                        <a:rPr lang="ko-KR" altLang="en-US" dirty="0"/>
                        <a:t> 회귀 모형이란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의사결정모형이란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배깅과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부스팅이란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외국 </a:t>
                      </a:r>
                      <a:r>
                        <a:rPr lang="ko-KR" altLang="en-US" dirty="0" err="1"/>
                        <a:t>은행데이터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불러오기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전처리하기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시각화 다시 구현하기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통계 모형 만들고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모형 평가하기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개인신상 및 금융정보에 따른 대출 승인의 차이를 예측하기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3</a:t>
            </a:r>
            <a:r>
              <a:rPr lang="en-US" dirty="0"/>
              <a:t>. </a:t>
            </a:r>
            <a:r>
              <a:rPr lang="ko-KR" altLang="en-US" dirty="0"/>
              <a:t>데이터 분석의 꽃</a:t>
            </a:r>
            <a:r>
              <a:rPr lang="en-US" altLang="ko-KR" dirty="0"/>
              <a:t>!</a:t>
            </a:r>
            <a:r>
              <a:rPr lang="ko-KR" altLang="en-US" dirty="0"/>
              <a:t> 미래를 예측하기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77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06498"/>
              </p:ext>
            </p:extLst>
          </p:nvPr>
        </p:nvGraphicFramePr>
        <p:xfrm>
          <a:off x="681038" y="1030288"/>
          <a:ext cx="8543926" cy="266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SQL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의 기본개념과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과 연동한다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빅데이터는 </a:t>
                      </a:r>
                      <a:r>
                        <a:rPr lang="en-US" altLang="ko-KR" b="1" dirty="0"/>
                        <a:t>SQL</a:t>
                      </a:r>
                      <a:r>
                        <a:rPr lang="ko-KR" altLang="en-US" b="1" dirty="0"/>
                        <a:t>과 함께합니다</a:t>
                      </a:r>
                      <a:r>
                        <a:rPr lang="en-US" altLang="ko-KR" b="1" dirty="0"/>
                        <a:t>.</a:t>
                      </a:r>
                      <a:r>
                        <a:rPr lang="ko-KR" altLang="en-US" b="1" dirty="0"/>
                        <a:t>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영창선임</a:t>
                      </a:r>
                      <a:r>
                        <a:rPr lang="ko-KR" altLang="en-US" dirty="0"/>
                        <a:t> 자료 참조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ko-KR" altLang="en-US" dirty="0"/>
              <a:t>옵션</a:t>
            </a:r>
            <a:r>
              <a:rPr lang="en-US" dirty="0"/>
              <a:t>. R</a:t>
            </a:r>
            <a:r>
              <a:rPr lang="ko-KR" altLang="en-US" dirty="0"/>
              <a:t>과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4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089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목적</a:t>
            </a:r>
            <a:r>
              <a:rPr lang="en-US" altLang="ko-KR" sz="4000" b="1" dirty="0"/>
              <a:t>(1)</a:t>
            </a:r>
          </a:p>
          <a:p>
            <a:endParaRPr lang="en-US" sz="1200" dirty="0"/>
          </a:p>
          <a:p>
            <a:r>
              <a:rPr lang="ko-KR" altLang="en-US" dirty="0"/>
              <a:t>*최적화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0" y="2296061"/>
            <a:ext cx="9340709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분석의 궁극적인 목적은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최적화 지점을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최적화는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쉽게 말하면</a:t>
            </a:r>
            <a:r>
              <a:rPr lang="en-US" altLang="ko-KR" sz="2400" dirty="0">
                <a:sym typeface="Wingdings" pitchFamily="2" charset="2"/>
              </a:rPr>
              <a:t>,</a:t>
            </a:r>
            <a:r>
              <a:rPr lang="ko-KR" altLang="en-US" sz="2400" dirty="0">
                <a:sym typeface="Wingdings" pitchFamily="2" charset="2"/>
              </a:rPr>
              <a:t> 주어진 환경에서 가장 좋은 </a:t>
            </a:r>
            <a:r>
              <a:rPr lang="en-US" altLang="ko-KR" sz="2400" dirty="0">
                <a:sym typeface="Wingdings" pitchFamily="2" charset="2"/>
              </a:rPr>
              <a:t>(Best) </a:t>
            </a:r>
            <a:r>
              <a:rPr lang="ko-KR" altLang="en-US" sz="2400" dirty="0">
                <a:sym typeface="Wingdings" pitchFamily="2" charset="2"/>
              </a:rPr>
              <a:t>지점을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최적화를 찾는 과정은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여러 환경을 지속적으로 변화를 주어 최적의 지점을 발견하는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왜 필요한가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최적의 의사결정을 위하여 </a:t>
            </a:r>
            <a:r>
              <a:rPr lang="en-US" altLang="ko-KR" sz="2400" dirty="0">
                <a:sym typeface="Wingdings" pitchFamily="2" charset="2"/>
              </a:rPr>
              <a:t>-&gt;</a:t>
            </a:r>
            <a:r>
              <a:rPr lang="ko-KR" altLang="en-US" sz="2400" dirty="0">
                <a:sym typeface="Wingdings" pitchFamily="2" charset="2"/>
              </a:rPr>
              <a:t> 가장 좋은 의사결정을 위하여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318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089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목적</a:t>
            </a:r>
            <a:r>
              <a:rPr lang="en-US" altLang="ko-KR" sz="4000" b="1" dirty="0"/>
              <a:t>(2)</a:t>
            </a:r>
          </a:p>
          <a:p>
            <a:endParaRPr lang="en-US" sz="1200" dirty="0"/>
          </a:p>
          <a:p>
            <a:r>
              <a:rPr lang="ko-KR" altLang="en-US" dirty="0"/>
              <a:t>*최적화의 상대적인 개념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0" y="2296061"/>
            <a:ext cx="9340709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판매자에게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물건을 싸게 구매하여 많은 사람들에게 비싸게 판매하는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변호사에게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적은 시간을 투입하여 소송에서 이기는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선거에서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경합지역에서 승리하는 방법을 찾아내는 것 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주식시장에서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주식가격이 오르는 시점을 예상하는 것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468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5451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프로세스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5B13F-33FA-694D-AC88-9A133DACEDDC}"/>
              </a:ext>
            </a:extLst>
          </p:cNvPr>
          <p:cNvSpPr/>
          <p:nvPr/>
        </p:nvSpPr>
        <p:spPr>
          <a:xfrm>
            <a:off x="565291" y="1964946"/>
            <a:ext cx="8850172" cy="3289379"/>
          </a:xfrm>
          <a:prstGeom prst="roundRect">
            <a:avLst>
              <a:gd name="adj" fmla="val 73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12807-06EA-3E45-8C83-7028836D32BD}"/>
              </a:ext>
            </a:extLst>
          </p:cNvPr>
          <p:cNvSpPr txBox="1"/>
          <p:nvPr/>
        </p:nvSpPr>
        <p:spPr>
          <a:xfrm>
            <a:off x="788822" y="3001236"/>
            <a:ext cx="1095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/>
              <a:t>데이터 </a:t>
            </a:r>
            <a:endParaRPr lang="en-US" altLang="ko-KR" sz="2200" dirty="0"/>
          </a:p>
          <a:p>
            <a:pPr algn="ctr"/>
            <a:r>
              <a:rPr lang="ko-KR" altLang="en-US" sz="2200" dirty="0"/>
              <a:t>수집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B84BD-1F59-A74E-8F19-963C5E238A52}"/>
              </a:ext>
            </a:extLst>
          </p:cNvPr>
          <p:cNvSpPr txBox="1"/>
          <p:nvPr/>
        </p:nvSpPr>
        <p:spPr>
          <a:xfrm>
            <a:off x="2459502" y="3001236"/>
            <a:ext cx="1095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데이터 </a:t>
            </a:r>
            <a:endParaRPr lang="en-US" altLang="ko-KR" sz="2200" dirty="0"/>
          </a:p>
          <a:p>
            <a:r>
              <a:rPr lang="ko-KR" altLang="en-US" sz="2200" dirty="0"/>
              <a:t>전처리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51A8B-6A24-8048-AC93-47766F6681CD}"/>
              </a:ext>
            </a:extLst>
          </p:cNvPr>
          <p:cNvSpPr txBox="1"/>
          <p:nvPr/>
        </p:nvSpPr>
        <p:spPr>
          <a:xfrm>
            <a:off x="4437474" y="3001236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분석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FB82C-1809-9D4A-A43F-F212F131F69D}"/>
              </a:ext>
            </a:extLst>
          </p:cNvPr>
          <p:cNvSpPr txBox="1"/>
          <p:nvPr/>
        </p:nvSpPr>
        <p:spPr>
          <a:xfrm>
            <a:off x="5843091" y="230515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시각화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71380-D997-AC44-94FB-84373B1980C6}"/>
              </a:ext>
            </a:extLst>
          </p:cNvPr>
          <p:cNvSpPr txBox="1"/>
          <p:nvPr/>
        </p:nvSpPr>
        <p:spPr>
          <a:xfrm>
            <a:off x="6110399" y="395839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모델링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0C8AB-2566-5549-8334-B17833C58770}"/>
              </a:ext>
            </a:extLst>
          </p:cNvPr>
          <p:cNvSpPr txBox="1"/>
          <p:nvPr/>
        </p:nvSpPr>
        <p:spPr>
          <a:xfrm>
            <a:off x="8157461" y="31317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보고서</a:t>
            </a:r>
            <a:endParaRPr lang="en-US" sz="2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A60A49-C985-A341-9CC4-BA0F4D045416}"/>
              </a:ext>
            </a:extLst>
          </p:cNvPr>
          <p:cNvSpPr/>
          <p:nvPr/>
        </p:nvSpPr>
        <p:spPr>
          <a:xfrm>
            <a:off x="4130181" y="2239825"/>
            <a:ext cx="3450833" cy="2214786"/>
          </a:xfrm>
          <a:prstGeom prst="roundRect">
            <a:avLst>
              <a:gd name="adj" fmla="val 7353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F7BAED-733A-C040-BE30-702E4AB8E4D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883995" y="3385957"/>
            <a:ext cx="575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CB423-604E-564A-B16A-FDA44582CF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554674" y="3385957"/>
            <a:ext cx="882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AEEA91-4F05-E949-BF0D-290CCFC91681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4953000" y="2520598"/>
            <a:ext cx="890091" cy="480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5FD01E-A7D5-0148-BBBB-D692741C597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358617" y="2736041"/>
            <a:ext cx="267308" cy="122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503F0-9D19-0547-ADE2-D4AC27B4D285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 flipV="1">
            <a:off x="4953000" y="3770677"/>
            <a:ext cx="1157399" cy="403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A280-B82D-4640-8863-4508A07FF8B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581014" y="3347218"/>
            <a:ext cx="5764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5670EB-C68D-E940-9C2A-0D74E4E7027C}"/>
              </a:ext>
            </a:extLst>
          </p:cNvPr>
          <p:cNvSpPr txBox="1"/>
          <p:nvPr/>
        </p:nvSpPr>
        <p:spPr>
          <a:xfrm>
            <a:off x="4094807" y="4540118"/>
            <a:ext cx="16594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데이터 탐색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344354-294A-7443-AD13-206303C4B66D}"/>
              </a:ext>
            </a:extLst>
          </p:cNvPr>
          <p:cNvSpPr txBox="1"/>
          <p:nvPr/>
        </p:nvSpPr>
        <p:spPr>
          <a:xfrm>
            <a:off x="565291" y="5356891"/>
            <a:ext cx="70157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출처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</a:rPr>
              <a:t>R for Data Science by </a:t>
            </a:r>
            <a:r>
              <a:rPr lang="en-US" i="1" dirty="0"/>
              <a:t>Garrett </a:t>
            </a:r>
            <a:r>
              <a:rPr lang="en-US" i="1" dirty="0" err="1"/>
              <a:t>Grolemund</a:t>
            </a:r>
            <a:r>
              <a:rPr lang="en-US" dirty="0"/>
              <a:t> &amp; </a:t>
            </a:r>
            <a:r>
              <a:rPr lang="en-US" i="1" dirty="0"/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4" y="4642043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29" y="4642043"/>
            <a:ext cx="1069784" cy="106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49D2E-BA03-A947-97FC-8FB82460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00" y="2344642"/>
            <a:ext cx="2232905" cy="9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7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4" y="4642043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29" y="4642043"/>
            <a:ext cx="1069784" cy="106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49D2E-BA03-A947-97FC-8FB82460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00" y="2178749"/>
            <a:ext cx="2232905" cy="965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C16E5-3FA4-BB4A-91DF-E09D11F5588E}"/>
              </a:ext>
            </a:extLst>
          </p:cNvPr>
          <p:cNvSpPr txBox="1"/>
          <p:nvPr/>
        </p:nvSpPr>
        <p:spPr>
          <a:xfrm>
            <a:off x="4047945" y="3144330"/>
            <a:ext cx="1810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유료 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 비싸다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1912893" y="5918745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6869724" y="591874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1348636" y="4064559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6376566" y="4064558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84652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06" y="2555889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31" y="2555889"/>
            <a:ext cx="1069784" cy="106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2045095" y="3832591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7001926" y="3832590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894141" y="1978405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분석가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5357814" y="1978404"/>
            <a:ext cx="3897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분석활용서비스</a:t>
            </a:r>
            <a:endParaRPr lang="en-US" altLang="ko-KR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52362-98F4-BB4D-A81D-57FBB894452C}"/>
              </a:ext>
            </a:extLst>
          </p:cNvPr>
          <p:cNvSpPr txBox="1"/>
          <p:nvPr/>
        </p:nvSpPr>
        <p:spPr>
          <a:xfrm>
            <a:off x="829467" y="4448710"/>
            <a:ext cx="1941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데이터 시각화</a:t>
            </a:r>
            <a:endParaRPr lang="en-US" altLang="ko-KR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2F34F-7643-7C4D-8ED6-C0474ADE9A79}"/>
              </a:ext>
            </a:extLst>
          </p:cNvPr>
          <p:cNvSpPr txBox="1"/>
          <p:nvPr/>
        </p:nvSpPr>
        <p:spPr>
          <a:xfrm>
            <a:off x="12847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생태계</a:t>
            </a:r>
            <a:endParaRPr lang="en-US" altLang="ko-KR" sz="2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0BC38-C29F-774A-811A-3C41CA24F7AF}"/>
              </a:ext>
            </a:extLst>
          </p:cNvPr>
          <p:cNvSpPr txBox="1"/>
          <p:nvPr/>
        </p:nvSpPr>
        <p:spPr>
          <a:xfrm>
            <a:off x="1143653" y="5650786"/>
            <a:ext cx="131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통계학자</a:t>
            </a:r>
            <a:endParaRPr lang="en-US" altLang="ko-KR" sz="2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8A554-F6D5-0A47-A4C0-E1A3C9D590C5}"/>
              </a:ext>
            </a:extLst>
          </p:cNvPr>
          <p:cNvSpPr txBox="1"/>
          <p:nvPr/>
        </p:nvSpPr>
        <p:spPr>
          <a:xfrm>
            <a:off x="2835422" y="44487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느리다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35572-4690-E94F-AFB1-97D2322B7E2D}"/>
              </a:ext>
            </a:extLst>
          </p:cNvPr>
          <p:cNvSpPr txBox="1"/>
          <p:nvPr/>
        </p:nvSpPr>
        <p:spPr>
          <a:xfrm>
            <a:off x="27940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어렵다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F4D60-2E14-524B-B050-F04B3EDF21B8}"/>
              </a:ext>
            </a:extLst>
          </p:cNvPr>
          <p:cNvSpPr txBox="1"/>
          <p:nvPr/>
        </p:nvSpPr>
        <p:spPr>
          <a:xfrm>
            <a:off x="5866404" y="4448710"/>
            <a:ext cx="1659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다양한 용도</a:t>
            </a:r>
            <a:endParaRPr lang="en-US" altLang="ko-KR" sz="2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1EA34-A291-7741-88EA-4F0F6246FDC9}"/>
              </a:ext>
            </a:extLst>
          </p:cNvPr>
          <p:cNvSpPr txBox="1"/>
          <p:nvPr/>
        </p:nvSpPr>
        <p:spPr>
          <a:xfrm>
            <a:off x="6321654" y="502619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속도</a:t>
            </a:r>
            <a:endParaRPr lang="en-US" altLang="ko-KR" sz="2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D94D0-1A55-C840-A1EF-BDC301A25B4E}"/>
              </a:ext>
            </a:extLst>
          </p:cNvPr>
          <p:cNvSpPr txBox="1"/>
          <p:nvPr/>
        </p:nvSpPr>
        <p:spPr>
          <a:xfrm>
            <a:off x="5757397" y="5650786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컴퓨터공학자</a:t>
            </a:r>
            <a:endParaRPr lang="en-US" altLang="ko-KR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26B1F-B0FD-3C4B-82F5-2B98C0D882AD}"/>
              </a:ext>
            </a:extLst>
          </p:cNvPr>
          <p:cNvSpPr txBox="1"/>
          <p:nvPr/>
        </p:nvSpPr>
        <p:spPr>
          <a:xfrm>
            <a:off x="7588551" y="4457182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시각화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69678-7ABD-564D-A699-D68CA0E6D28F}"/>
              </a:ext>
            </a:extLst>
          </p:cNvPr>
          <p:cNvSpPr txBox="1"/>
          <p:nvPr/>
        </p:nvSpPr>
        <p:spPr>
          <a:xfrm>
            <a:off x="7588550" y="503466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생태계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987E3-A9E4-7A40-9934-F44B1E540BDD}"/>
              </a:ext>
            </a:extLst>
          </p:cNvPr>
          <p:cNvSpPr txBox="1"/>
          <p:nvPr/>
        </p:nvSpPr>
        <p:spPr>
          <a:xfrm>
            <a:off x="3158164" y="2998113"/>
            <a:ext cx="983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Report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C38BB-DF48-664E-8507-C7FFE4FF48E6}"/>
              </a:ext>
            </a:extLst>
          </p:cNvPr>
          <p:cNvSpPr txBox="1"/>
          <p:nvPr/>
        </p:nvSpPr>
        <p:spPr>
          <a:xfrm>
            <a:off x="5106965" y="2998112"/>
            <a:ext cx="1518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1596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5449</TotalTime>
  <Words>2672</Words>
  <Application>Microsoft Macintosh PowerPoint</Application>
  <PresentationFormat>A4 Paper (210x297 mm)</PresentationFormat>
  <Paragraphs>447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맑은 고딕</vt:lpstr>
      <vt:lpstr>Nanum Gothic ExtraBold</vt:lpstr>
      <vt:lpstr>Arial</vt:lpstr>
      <vt:lpstr>Calibri</vt:lpstr>
      <vt:lpstr>Calibri Light</vt:lpstr>
      <vt:lpstr>Courier New</vt:lpstr>
      <vt:lpstr>Times</vt:lpstr>
      <vt:lpstr>Wingdings</vt:lpstr>
      <vt:lpstr>Office Theme</vt:lpstr>
      <vt:lpstr>Custom Design</vt:lpstr>
      <vt:lpstr>PowerPoint Presentation</vt:lpstr>
      <vt:lpstr>PART 1. 수포자를 위한 R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PART 1. 수포자를 위한 R 데이터 분석</vt:lpstr>
      <vt:lpstr>PART 2. 매크로? 분석 위한 데이터 특징 이해하기</vt:lpstr>
      <vt:lpstr>PART 2. 매크로? 분석 위한 데이터 특징 이해하기</vt:lpstr>
      <vt:lpstr>PART 3. 데이터 분석의 꽃! 미래를 예측하기</vt:lpstr>
      <vt:lpstr>PART 3. 데이터 분석의 꽃! 미래를 예측하기</vt:lpstr>
      <vt:lpstr>옵션. R과 SQL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Jihoon Jung</dc:creator>
  <cp:lastModifiedBy>Jung Jihoon</cp:lastModifiedBy>
  <cp:revision>70</cp:revision>
  <cp:lastPrinted>2019-01-01T08:01:48Z</cp:lastPrinted>
  <dcterms:created xsi:type="dcterms:W3CDTF">2018-06-03T05:47:22Z</dcterms:created>
  <dcterms:modified xsi:type="dcterms:W3CDTF">2019-01-06T04:51:45Z</dcterms:modified>
</cp:coreProperties>
</file>